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91" r:id="rId2"/>
    <p:sldId id="387" r:id="rId3"/>
    <p:sldId id="388" r:id="rId4"/>
    <p:sldId id="389" r:id="rId5"/>
    <p:sldId id="392" r:id="rId6"/>
    <p:sldId id="394" r:id="rId7"/>
    <p:sldId id="395" r:id="rId8"/>
    <p:sldId id="399" r:id="rId9"/>
    <p:sldId id="401" r:id="rId10"/>
    <p:sldId id="402" r:id="rId11"/>
    <p:sldId id="403" r:id="rId12"/>
    <p:sldId id="406" r:id="rId13"/>
    <p:sldId id="407" r:id="rId14"/>
    <p:sldId id="408" r:id="rId15"/>
    <p:sldId id="409" r:id="rId16"/>
    <p:sldId id="410" r:id="rId17"/>
    <p:sldId id="411" r:id="rId18"/>
    <p:sldId id="412" r:id="rId19"/>
    <p:sldId id="421" r:id="rId20"/>
    <p:sldId id="413" r:id="rId21"/>
    <p:sldId id="414" r:id="rId22"/>
    <p:sldId id="415" r:id="rId23"/>
    <p:sldId id="416" r:id="rId24"/>
    <p:sldId id="417" r:id="rId25"/>
    <p:sldId id="418" r:id="rId26"/>
    <p:sldId id="419" r:id="rId27"/>
    <p:sldId id="420" r:id="rId28"/>
    <p:sldId id="459" r:id="rId29"/>
    <p:sldId id="448" r:id="rId30"/>
    <p:sldId id="461" r:id="rId31"/>
    <p:sldId id="462" r:id="rId32"/>
    <p:sldId id="463" r:id="rId33"/>
    <p:sldId id="422" r:id="rId34"/>
    <p:sldId id="423" r:id="rId35"/>
    <p:sldId id="424" r:id="rId36"/>
    <p:sldId id="425" r:id="rId37"/>
    <p:sldId id="432" r:id="rId38"/>
    <p:sldId id="426" r:id="rId39"/>
    <p:sldId id="464" r:id="rId40"/>
    <p:sldId id="427" r:id="rId41"/>
    <p:sldId id="428" r:id="rId42"/>
    <p:sldId id="429" r:id="rId43"/>
    <p:sldId id="430" r:id="rId44"/>
    <p:sldId id="431" r:id="rId45"/>
    <p:sldId id="433" r:id="rId46"/>
    <p:sldId id="465" r:id="rId47"/>
    <p:sldId id="434" r:id="rId48"/>
    <p:sldId id="435" r:id="rId49"/>
    <p:sldId id="436" r:id="rId50"/>
    <p:sldId id="437" r:id="rId51"/>
    <p:sldId id="438" r:id="rId52"/>
    <p:sldId id="466" r:id="rId53"/>
    <p:sldId id="439" r:id="rId54"/>
    <p:sldId id="440" r:id="rId55"/>
    <p:sldId id="441" r:id="rId56"/>
    <p:sldId id="442" r:id="rId57"/>
    <p:sldId id="443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4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1653-B83C-4606-B8AF-57AA01D62AF1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A492-478B-4889-B5A1-6749D84A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40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1653-B83C-4606-B8AF-57AA01D62AF1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A492-478B-4889-B5A1-6749D84A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64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1653-B83C-4606-B8AF-57AA01D62AF1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A492-478B-4889-B5A1-6749D84A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6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1653-B83C-4606-B8AF-57AA01D62AF1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A492-478B-4889-B5A1-6749D84A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97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1653-B83C-4606-B8AF-57AA01D62AF1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A492-478B-4889-B5A1-6749D84A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0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1653-B83C-4606-B8AF-57AA01D62AF1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A492-478B-4889-B5A1-6749D84A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88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1653-B83C-4606-B8AF-57AA01D62AF1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A492-478B-4889-B5A1-6749D84A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16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1653-B83C-4606-B8AF-57AA01D62AF1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A492-478B-4889-B5A1-6749D84A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45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1653-B83C-4606-B8AF-57AA01D62AF1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A492-478B-4889-B5A1-6749D84A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87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1653-B83C-4606-B8AF-57AA01D62AF1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A492-478B-4889-B5A1-6749D84A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61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1653-B83C-4606-B8AF-57AA01D62AF1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A492-478B-4889-B5A1-6749D84A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42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C1653-B83C-4606-B8AF-57AA01D62AF1}" type="datetimeFigureOut">
              <a:rPr lang="en-US" smtClean="0"/>
              <a:t>10/31/2019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F5A492-478B-4889-B5A1-6749D84AB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96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5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7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0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8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14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9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2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2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22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2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2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01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24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10.png"/><Relationship Id="rId5" Type="http://schemas.openxmlformats.org/officeDocument/2006/relationships/image" Target="../media/image1.wmf"/><Relationship Id="rId4" Type="http://schemas.openxmlformats.org/officeDocument/2006/relationships/oleObject" Target="../embeddings/oleObject25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26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27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28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4178"/>
          </a:xfrm>
        </p:spPr>
        <p:txBody>
          <a:bodyPr/>
          <a:lstStyle/>
          <a:p>
            <a:r>
              <a:rPr lang="en-US" dirty="0"/>
              <a:t>Ordinary Differential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25F200-87C6-4246-93BA-F722123F4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8500"/>
            <a:ext cx="7886700" cy="5095180"/>
          </a:xfrm>
        </p:spPr>
        <p:txBody>
          <a:bodyPr>
            <a:normAutofit fontScale="77500" lnSpcReduction="20000"/>
          </a:bodyPr>
          <a:lstStyle/>
          <a:p>
            <a:pPr marL="347663" indent="-34766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methods for Initial Value Problems (IVPs):</a:t>
            </a:r>
          </a:p>
          <a:p>
            <a:pPr marL="798513" lvl="1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Multi-step Methods</a:t>
            </a:r>
          </a:p>
          <a:p>
            <a:pPr marL="1255713" lvl="2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Explicit: Euler Forward, Adams-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Bashforth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55713" lvl="2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Implicit: Euler Backward, Trapezoidal and Adams-Moulton</a:t>
            </a:r>
          </a:p>
          <a:p>
            <a:pPr marL="798513" lvl="1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Backward Difference Formulae (BDF)</a:t>
            </a:r>
          </a:p>
          <a:p>
            <a:pPr marL="798513" lvl="1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Runge-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Kutta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Methods</a:t>
            </a:r>
          </a:p>
          <a:p>
            <a:pPr marL="341313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Applications, Startup, Combination Methods (Predictor-Corrector)</a:t>
            </a:r>
          </a:p>
          <a:p>
            <a:pPr marL="341313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Consistency, Stability, Convergence</a:t>
            </a:r>
          </a:p>
          <a:p>
            <a:pPr marL="341313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to System of ODEs</a:t>
            </a:r>
          </a:p>
          <a:p>
            <a:pPr marL="341313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Boundary Value Problems (BVPs)</a:t>
            </a:r>
          </a:p>
          <a:p>
            <a:pPr marL="798513" lvl="1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Shooting Method</a:t>
            </a:r>
          </a:p>
          <a:p>
            <a:pPr marL="798513" lvl="1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Methods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79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4178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Multi-Step Methods: Explicit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490" y="1218368"/>
                <a:ext cx="8422037" cy="545675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commonly used explicit methods: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490" y="1218368"/>
                <a:ext cx="8422037" cy="5456752"/>
              </a:xfrm>
              <a:blipFill>
                <a:blip r:embed="rId3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5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B5B7CE8C-2479-43F1-A7B2-46648B9B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xmlns="" id="{4FEE2CE6-EC53-439A-995E-EF2494FAA5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2245545"/>
                  </p:ext>
                </p:extLst>
              </p:nvPr>
            </p:nvGraphicFramePr>
            <p:xfrm>
              <a:off x="374491" y="2808316"/>
              <a:ext cx="8422036" cy="35284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31505">
                      <a:extLst>
                        <a:ext uri="{9D8B030D-6E8A-4147-A177-3AD203B41FA5}">
                          <a16:colId xmlns:a16="http://schemas.microsoft.com/office/drawing/2014/main" xmlns="" val="3215159552"/>
                        </a:ext>
                      </a:extLst>
                    </a:gridCol>
                    <a:gridCol w="685082">
                      <a:extLst>
                        <a:ext uri="{9D8B030D-6E8A-4147-A177-3AD203B41FA5}">
                          <a16:colId xmlns:a16="http://schemas.microsoft.com/office/drawing/2014/main" xmlns="" val="884129875"/>
                        </a:ext>
                      </a:extLst>
                    </a:gridCol>
                    <a:gridCol w="5283779">
                      <a:extLst>
                        <a:ext uri="{9D8B030D-6E8A-4147-A177-3AD203B41FA5}">
                          <a16:colId xmlns:a16="http://schemas.microsoft.com/office/drawing/2014/main" xmlns="" val="2594977635"/>
                        </a:ext>
                      </a:extLst>
                    </a:gridCol>
                    <a:gridCol w="921670">
                      <a:extLst>
                        <a:ext uri="{9D8B030D-6E8A-4147-A177-3AD203B41FA5}">
                          <a16:colId xmlns:a16="http://schemas.microsoft.com/office/drawing/2014/main" xmlns="" val="3808144555"/>
                        </a:ext>
                      </a:extLst>
                    </a:gridCol>
                  </a:tblGrid>
                  <a:tr h="6500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GTE Order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2115702706"/>
                      </a:ext>
                    </a:extLst>
                  </a:tr>
                  <a:tr h="650079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Euler Forward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292103315"/>
                      </a:ext>
                    </a:extLst>
                  </a:tr>
                  <a:tr h="656321">
                    <a:tc rowSpan="3"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Adams-</a:t>
                          </a:r>
                          <a:r>
                            <a:rPr lang="en-US" sz="2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Bashforth</a:t>
                          </a:r>
                          <a:endPara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20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0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4234759689"/>
                      </a:ext>
                    </a:extLst>
                  </a:tr>
                  <a:tr h="656321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num>
                                      <m:den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num>
                                      <m:den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20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20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3282549118"/>
                      </a:ext>
                    </a:extLst>
                  </a:tr>
                  <a:tr h="710854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55</m:t>
                                        </m:r>
                                      </m:num>
                                      <m:den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24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59</m:t>
                                        </m:r>
                                      </m:num>
                                      <m:den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24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37</m:t>
                                        </m:r>
                                      </m:num>
                                      <m:den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24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20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0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712808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FEE2CE6-EC53-439A-995E-EF2494FAA5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2245545"/>
                  </p:ext>
                </p:extLst>
              </p:nvPr>
            </p:nvGraphicFramePr>
            <p:xfrm>
              <a:off x="374491" y="2808316"/>
              <a:ext cx="8422036" cy="35284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31505">
                      <a:extLst>
                        <a:ext uri="{9D8B030D-6E8A-4147-A177-3AD203B41FA5}">
                          <a16:colId xmlns:a16="http://schemas.microsoft.com/office/drawing/2014/main" val="3215159552"/>
                        </a:ext>
                      </a:extLst>
                    </a:gridCol>
                    <a:gridCol w="685082">
                      <a:extLst>
                        <a:ext uri="{9D8B030D-6E8A-4147-A177-3AD203B41FA5}">
                          <a16:colId xmlns:a16="http://schemas.microsoft.com/office/drawing/2014/main" val="884129875"/>
                        </a:ext>
                      </a:extLst>
                    </a:gridCol>
                    <a:gridCol w="5283779">
                      <a:extLst>
                        <a:ext uri="{9D8B030D-6E8A-4147-A177-3AD203B41FA5}">
                          <a16:colId xmlns:a16="http://schemas.microsoft.com/office/drawing/2014/main" val="2594977635"/>
                        </a:ext>
                      </a:extLst>
                    </a:gridCol>
                    <a:gridCol w="921670">
                      <a:extLst>
                        <a:ext uri="{9D8B030D-6E8A-4147-A177-3AD203B41FA5}">
                          <a16:colId xmlns:a16="http://schemas.microsoft.com/office/drawing/2014/main" val="3808144555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GTE Order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1570270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Euler Forward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2099" t="-104348" r="-17993" b="-30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2103315"/>
                      </a:ext>
                    </a:extLst>
                  </a:tr>
                  <a:tr h="707771">
                    <a:tc rowSpan="3"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Adams-</a:t>
                          </a:r>
                          <a:r>
                            <a:rPr lang="en-US" sz="2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Bashforth</a:t>
                          </a:r>
                          <a:endPara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2099" t="-200855" r="-17993" b="-2008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20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0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34759689"/>
                      </a:ext>
                    </a:extLst>
                  </a:tr>
                  <a:tr h="707771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2099" t="-303448" r="-17993" b="-102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20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20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82549118"/>
                      </a:ext>
                    </a:extLst>
                  </a:tr>
                  <a:tr h="710854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2099" t="-400000" r="-17993" b="-1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20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0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28087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0328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4178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Multi-Step Methods: Implicit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269" y="1392744"/>
                <a:ext cx="8385462" cy="510012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General form of multi-step implicit methods: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0, 1, 2, …., (</a:t>
                </a:r>
                <a:r>
                  <a:rPr lang="en-US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+ 1) and </a:t>
                </a:r>
                <a:r>
                  <a:rPr lang="en-US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uniform time step size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1313" indent="-341313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Let’s expand all the terms in Taylor’s series and equate LHS with RHS!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269" y="1392744"/>
                <a:ext cx="8385462" cy="5100129"/>
              </a:xfrm>
              <a:blipFill>
                <a:blip r:embed="rId3"/>
                <a:stretch>
                  <a:fillRect l="-945" t="-1314" b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9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B5B7CE8C-2479-43F1-A7B2-46648B9B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F9D444A0-C0FC-47DB-A409-791F59F12AC1}"/>
                  </a:ext>
                </a:extLst>
              </p:cNvPr>
              <p:cNvSpPr/>
              <p:nvPr/>
            </p:nvSpPr>
            <p:spPr>
              <a:xfrm>
                <a:off x="2500920" y="3244334"/>
                <a:ext cx="41421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D444A0-C0FC-47DB-A409-791F59F12A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0" y="3244334"/>
                <a:ext cx="414216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97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0326"/>
            <a:ext cx="7756398" cy="65664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FF"/>
                </a:solidFill>
              </a:rPr>
              <a:t>Multi-Step Methods: Implicit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4632" y="1074919"/>
                <a:ext cx="8030718" cy="5429317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=1;  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; 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method is: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2400" b="0" i="1" dirty="0">
                    <a:latin typeface="Cambria Math" panose="02040503050406030204" pitchFamily="18" charset="0"/>
                  </a:rPr>
                  <a:t>Using Taylor’s series expansion on both sides, we showed,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𝐼𝑉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𝐼𝑉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𝜊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𝐼𝑉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𝜊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LTE of the method is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</a:t>
                </a:r>
                <a:r>
                  <a:rPr lang="en-US" sz="24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2400" baseline="30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GTE is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</a:t>
                </a:r>
                <a:r>
                  <a:rPr lang="en-US" sz="24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2400" baseline="30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is the </a:t>
                </a:r>
                <a:r>
                  <a:rPr lang="en-US" altLang="en-US" sz="2400" b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en-US" sz="2400" b="1" baseline="300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r>
                  <a:rPr lang="en-US" altLang="en-US" sz="2400" b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 </a:t>
                </a:r>
                <a:r>
                  <a:rPr lang="en-US" altLang="en-US" sz="2400" b="1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Adams-Moulton</a:t>
                </a:r>
                <a:r>
                  <a:rPr lang="en-US" altLang="en-US" sz="2400" b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method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632" y="1074919"/>
                <a:ext cx="8030718" cy="5429317"/>
              </a:xfrm>
              <a:blipFill>
                <a:blip r:embed="rId3"/>
                <a:stretch>
                  <a:fillRect l="-9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1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B5B7CE8C-2479-43F1-A7B2-46648B9B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0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4178"/>
          </a:xfrm>
        </p:spPr>
        <p:txBody>
          <a:bodyPr/>
          <a:lstStyle/>
          <a:p>
            <a:r>
              <a:rPr lang="en-US" dirty="0"/>
              <a:t>Multi-Step Methods: Implicit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490" y="1218368"/>
                <a:ext cx="8422037" cy="545675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commonly used implicit methods: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490" y="1218368"/>
                <a:ext cx="8422037" cy="5456752"/>
              </a:xfrm>
              <a:blipFill>
                <a:blip r:embed="rId3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3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B5B7CE8C-2479-43F1-A7B2-46648B9B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xmlns="" id="{4FEE2CE6-EC53-439A-995E-EF2494FAA5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950779"/>
                  </p:ext>
                </p:extLst>
              </p:nvPr>
            </p:nvGraphicFramePr>
            <p:xfrm>
              <a:off x="374491" y="2808316"/>
              <a:ext cx="8422036" cy="35965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31505">
                      <a:extLst>
                        <a:ext uri="{9D8B030D-6E8A-4147-A177-3AD203B41FA5}">
                          <a16:colId xmlns:a16="http://schemas.microsoft.com/office/drawing/2014/main" xmlns="" val="3215159552"/>
                        </a:ext>
                      </a:extLst>
                    </a:gridCol>
                    <a:gridCol w="685082">
                      <a:extLst>
                        <a:ext uri="{9D8B030D-6E8A-4147-A177-3AD203B41FA5}">
                          <a16:colId xmlns:a16="http://schemas.microsoft.com/office/drawing/2014/main" xmlns="" val="884129875"/>
                        </a:ext>
                      </a:extLst>
                    </a:gridCol>
                    <a:gridCol w="5283779">
                      <a:extLst>
                        <a:ext uri="{9D8B030D-6E8A-4147-A177-3AD203B41FA5}">
                          <a16:colId xmlns:a16="http://schemas.microsoft.com/office/drawing/2014/main" xmlns="" val="2594977635"/>
                        </a:ext>
                      </a:extLst>
                    </a:gridCol>
                    <a:gridCol w="921670">
                      <a:extLst>
                        <a:ext uri="{9D8B030D-6E8A-4147-A177-3AD203B41FA5}">
                          <a16:colId xmlns:a16="http://schemas.microsoft.com/office/drawing/2014/main" xmlns="" val="3808144555"/>
                        </a:ext>
                      </a:extLst>
                    </a:gridCol>
                  </a:tblGrid>
                  <a:tr h="6500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GTE Order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2115702706"/>
                      </a:ext>
                    </a:extLst>
                  </a:tr>
                  <a:tr h="650079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Euler Backward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292103315"/>
                      </a:ext>
                    </a:extLst>
                  </a:tr>
                  <a:tr h="656321">
                    <a:tc rowSpan="2"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Trapezoidal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20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0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4234759689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0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20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20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3282549118"/>
                      </a:ext>
                    </a:extLst>
                  </a:tr>
                  <a:tr h="706743">
                    <a:tc rowSpan="2"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Adams-Moulton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537345371"/>
                      </a:ext>
                    </a:extLst>
                  </a:tr>
                  <a:tr h="70879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9</m:t>
                                        </m:r>
                                      </m:num>
                                      <m:den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24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24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24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20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0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712808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FEE2CE6-EC53-439A-995E-EF2494FAA5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950779"/>
                  </p:ext>
                </p:extLst>
              </p:nvPr>
            </p:nvGraphicFramePr>
            <p:xfrm>
              <a:off x="374491" y="2808316"/>
              <a:ext cx="8422036" cy="35965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31505">
                      <a:extLst>
                        <a:ext uri="{9D8B030D-6E8A-4147-A177-3AD203B41FA5}">
                          <a16:colId xmlns:a16="http://schemas.microsoft.com/office/drawing/2014/main" val="3215159552"/>
                        </a:ext>
                      </a:extLst>
                    </a:gridCol>
                    <a:gridCol w="685082">
                      <a:extLst>
                        <a:ext uri="{9D8B030D-6E8A-4147-A177-3AD203B41FA5}">
                          <a16:colId xmlns:a16="http://schemas.microsoft.com/office/drawing/2014/main" val="884129875"/>
                        </a:ext>
                      </a:extLst>
                    </a:gridCol>
                    <a:gridCol w="5283779">
                      <a:extLst>
                        <a:ext uri="{9D8B030D-6E8A-4147-A177-3AD203B41FA5}">
                          <a16:colId xmlns:a16="http://schemas.microsoft.com/office/drawing/2014/main" val="2594977635"/>
                        </a:ext>
                      </a:extLst>
                    </a:gridCol>
                    <a:gridCol w="921670">
                      <a:extLst>
                        <a:ext uri="{9D8B030D-6E8A-4147-A177-3AD203B41FA5}">
                          <a16:colId xmlns:a16="http://schemas.microsoft.com/office/drawing/2014/main" val="3808144555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GTE Order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1570270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Euler Backward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2099" t="-104348" r="-17993" b="-31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2103315"/>
                      </a:ext>
                    </a:extLst>
                  </a:tr>
                  <a:tr h="707771">
                    <a:tc rowSpan="2"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Trapezoidal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2099" t="-200855" r="-17993" b="-2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20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0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34759689"/>
                      </a:ext>
                    </a:extLst>
                  </a:tr>
                  <a:tr h="7112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2099" t="-275000" r="-17993" b="-9218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20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20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82549118"/>
                      </a:ext>
                    </a:extLst>
                  </a:tr>
                  <a:tr h="706743">
                    <a:tc rowSpan="2"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Adams-Moulton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345371"/>
                      </a:ext>
                    </a:extLst>
                  </a:tr>
                  <a:tr h="70879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2099" t="-413793" r="-17993" b="-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20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0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28087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7490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347918"/>
            <a:ext cx="7886700" cy="92417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Backward Difference Formulae (BDF)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269" y="1392744"/>
                <a:ext cx="8385462" cy="5100129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 far, Explicit multi-step methods: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⟹         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0, 1, 2, …., </a:t>
                </a:r>
                <a:r>
                  <a:rPr lang="en-US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uniform time step size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And, Implicit multi-step methods: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⟹           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0, 1, 2, …., (</a:t>
                </a:r>
                <a:r>
                  <a:rPr lang="en-US" alt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+ 1) and </a:t>
                </a:r>
                <a:r>
                  <a:rPr lang="en-US" altLang="en-US" sz="24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uniform time step size</a:t>
                </a:r>
              </a:p>
              <a:p>
                <a:pPr marL="0" lvl="0" indent="0" algn="ctr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variations were in the evaluations of </a:t>
                </a:r>
                <a:r>
                  <a:rPr lang="en-US" altLang="en-US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lvl="0" indent="0" algn="ctr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What happens if we keep the </a:t>
                </a:r>
                <a:r>
                  <a:rPr lang="en-US" alt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evaluation at only one point and use multi-point approximation of the derivative </a:t>
                </a:r>
                <a:r>
                  <a:rPr lang="en-US" altLang="en-US" sz="24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en-US" sz="2400" i="1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/d</a:t>
                </a:r>
                <a:r>
                  <a:rPr lang="en-US" alt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269" y="1392744"/>
                <a:ext cx="8385462" cy="5100129"/>
              </a:xfrm>
              <a:blipFill>
                <a:blip r:embed="rId3"/>
                <a:stretch>
                  <a:fillRect l="-945" t="-717" b="-25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5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B5B7CE8C-2479-43F1-A7B2-46648B9B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5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347918"/>
            <a:ext cx="7886700" cy="92417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Backward Difference Formulae (BDF)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269" y="1392744"/>
                <a:ext cx="8385462" cy="510012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Backward Difference Formulae or BDFs: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0, 1, 2, …., (</a:t>
                </a:r>
                <a:r>
                  <a:rPr lang="en-US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+ 1) and </a:t>
                </a:r>
                <a:r>
                  <a:rPr lang="en-US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uniform time step size</a:t>
                </a:r>
              </a:p>
              <a:p>
                <a:pPr marL="341313" indent="-341313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     ⟹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Let’s expand all the terms in Taylor’s series and equate LHS with RHS!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269" y="1392744"/>
                <a:ext cx="8385462" cy="5100129"/>
              </a:xfrm>
              <a:blipFill>
                <a:blip r:embed="rId3"/>
                <a:stretch>
                  <a:fillRect l="-1090" t="-956" r="-581" b="-5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1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B5B7CE8C-2479-43F1-A7B2-46648B9B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0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244988"/>
            <a:ext cx="7856982" cy="58298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Backward Difference Formulae (BDF)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4047" y="1051560"/>
                <a:ext cx="8380683" cy="5441313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2400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′′′</m:t>
                        </m:r>
                      </m:sup>
                    </m:sSubSup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sz="2400">
                            <a:latin typeface="Cambria Math" panose="02040503050406030204" pitchFamily="18" charset="0"/>
                          </a:rPr>
                          <m:t>4!</m:t>
                        </m:r>
                      </m:den>
                    </m:f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𝜊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…(1)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𝐼𝑉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𝜊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2400" dirty="0"/>
                  <a:t>Differentiating (1),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′′′</m:t>
                        </m:r>
                      </m:sup>
                    </m:sSubSup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2400">
                            <a:latin typeface="Cambria Math" panose="02040503050406030204" pitchFamily="18" charset="0"/>
                          </a:rPr>
                          <m:t>3!</m:t>
                        </m:r>
                      </m:den>
                    </m:f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𝐼𝑉</m:t>
                        </m:r>
                      </m:sup>
                    </m:sSubSup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𝜊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US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𝐿𝐻𝑆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𝐼𝑉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𝜊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𝑅𝐻𝑆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𝐼𝑉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𝜊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        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         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4047" y="1051560"/>
                <a:ext cx="8380683" cy="5441313"/>
              </a:xfrm>
              <a:blipFill>
                <a:blip r:embed="rId3"/>
                <a:stretch>
                  <a:fillRect l="-9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5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B5B7CE8C-2479-43F1-A7B2-46648B9B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244988"/>
            <a:ext cx="7856982" cy="58298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Backward Difference Formulae (BDF)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4047" y="1051560"/>
                <a:ext cx="8380683" cy="5441313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         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         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400" b="0" dirty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−4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Comparing LHS and RHS, the truncation error term is: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𝑇𝐸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b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𝐼𝑉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𝐼𝑉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𝜊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bSup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𝐼𝑉</m:t>
                          </m:r>
                        </m:sup>
                      </m:sSubSup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𝜊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en-US" sz="24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LTE</a:t>
                </a:r>
                <a:r>
                  <a:rPr lang="en-US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method is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</a:t>
                </a:r>
                <a:r>
                  <a:rPr lang="en-US" sz="24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2400" baseline="30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the </a:t>
                </a:r>
                <a:r>
                  <a:rPr lang="en-US" altLang="en-US" sz="24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GTE</a:t>
                </a:r>
                <a:r>
                  <a:rPr lang="en-US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</a:t>
                </a:r>
                <a:r>
                  <a:rPr lang="en-US" sz="2400" i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2400" baseline="30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is the </a:t>
                </a:r>
                <a:r>
                  <a:rPr lang="en-US" altLang="en-US" sz="2400" b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2400" b="1" baseline="300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US" altLang="en-US" sz="2400" b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 </a:t>
                </a:r>
                <a:r>
                  <a:rPr lang="en-US" altLang="en-US" sz="2400" b="1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BDF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4047" y="1051560"/>
                <a:ext cx="8380683" cy="5441313"/>
              </a:xfrm>
              <a:blipFill>
                <a:blip r:embed="rId3"/>
                <a:stretch>
                  <a:fillRect l="-945" b="-6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8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B5B7CE8C-2479-43F1-A7B2-46648B9B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5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417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Backward Difference Formulae (BDF)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490" y="1218368"/>
                <a:ext cx="8422037" cy="545675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490" y="1218368"/>
                <a:ext cx="8422037" cy="545675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9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B5B7CE8C-2479-43F1-A7B2-46648B9B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xmlns="" id="{4FEE2CE6-EC53-439A-995E-EF2494FAA5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4704741"/>
                  </p:ext>
                </p:extLst>
              </p:nvPr>
            </p:nvGraphicFramePr>
            <p:xfrm>
              <a:off x="515078" y="2329120"/>
              <a:ext cx="8140859" cy="41574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7341">
                      <a:extLst>
                        <a:ext uri="{9D8B030D-6E8A-4147-A177-3AD203B41FA5}">
                          <a16:colId xmlns:a16="http://schemas.microsoft.com/office/drawing/2014/main" xmlns="" val="884129875"/>
                        </a:ext>
                      </a:extLst>
                    </a:gridCol>
                    <a:gridCol w="6711696">
                      <a:extLst>
                        <a:ext uri="{9D8B030D-6E8A-4147-A177-3AD203B41FA5}">
                          <a16:colId xmlns:a16="http://schemas.microsoft.com/office/drawing/2014/main" xmlns="" val="2594977635"/>
                        </a:ext>
                      </a:extLst>
                    </a:gridCol>
                    <a:gridCol w="861822">
                      <a:extLst>
                        <a:ext uri="{9D8B030D-6E8A-4147-A177-3AD203B41FA5}">
                          <a16:colId xmlns:a16="http://schemas.microsoft.com/office/drawing/2014/main" xmlns="" val="3808144555"/>
                        </a:ext>
                      </a:extLst>
                    </a:gridCol>
                  </a:tblGrid>
                  <a:tr h="6988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GTE Order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2115702706"/>
                      </a:ext>
                    </a:extLst>
                  </a:tr>
                  <a:tr h="4408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292103315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16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4234759689"/>
                      </a:ext>
                    </a:extLst>
                  </a:tr>
                  <a:tr h="6499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−3</m:t>
                                </m:r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−2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16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3282549118"/>
                      </a:ext>
                    </a:extLst>
                  </a:tr>
                  <a:tr h="585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25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−4</m:t>
                                </m:r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+3</m:t>
                                </m:r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−2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−3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16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71280875"/>
                      </a:ext>
                    </a:extLst>
                  </a:tr>
                  <a:tr h="6025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137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60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−5</m:t>
                                </m:r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+5</m:t>
                                </m:r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−2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−3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−4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16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2944749704"/>
                      </a:ext>
                    </a:extLst>
                  </a:tr>
                  <a:tr h="5834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49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−6</m:t>
                                </m:r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15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−2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15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−3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−4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−5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16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498751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FEE2CE6-EC53-439A-995E-EF2494FAA5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4704741"/>
                  </p:ext>
                </p:extLst>
              </p:nvPr>
            </p:nvGraphicFramePr>
            <p:xfrm>
              <a:off x="515078" y="2329120"/>
              <a:ext cx="8140859" cy="41574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7341">
                      <a:extLst>
                        <a:ext uri="{9D8B030D-6E8A-4147-A177-3AD203B41FA5}">
                          <a16:colId xmlns:a16="http://schemas.microsoft.com/office/drawing/2014/main" val="884129875"/>
                        </a:ext>
                      </a:extLst>
                    </a:gridCol>
                    <a:gridCol w="6711696">
                      <a:extLst>
                        <a:ext uri="{9D8B030D-6E8A-4147-A177-3AD203B41FA5}">
                          <a16:colId xmlns:a16="http://schemas.microsoft.com/office/drawing/2014/main" val="2594977635"/>
                        </a:ext>
                      </a:extLst>
                    </a:gridCol>
                    <a:gridCol w="861822">
                      <a:extLst>
                        <a:ext uri="{9D8B030D-6E8A-4147-A177-3AD203B41FA5}">
                          <a16:colId xmlns:a16="http://schemas.microsoft.com/office/drawing/2014/main" val="3808144555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GTE Order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15702706"/>
                      </a:ext>
                    </a:extLst>
                  </a:tr>
                  <a:tr h="4408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530" t="-164384" r="-13249" b="-6808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2103315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530" t="-198969" r="-13249" b="-412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16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34759689"/>
                      </a:ext>
                    </a:extLst>
                  </a:tr>
                  <a:tr h="6499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530" t="-271028" r="-13249" b="-2738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16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82549118"/>
                      </a:ext>
                    </a:extLst>
                  </a:tr>
                  <a:tr h="585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530" t="-413542" r="-13249" b="-205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16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280875"/>
                      </a:ext>
                    </a:extLst>
                  </a:tr>
                  <a:tr h="6025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530" t="-497980" r="-13249" b="-98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16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44749704"/>
                      </a:ext>
                    </a:extLst>
                  </a:tr>
                  <a:tr h="5834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530" t="-616667" r="-13249" b="-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16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987515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9373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4178"/>
          </a:xfrm>
        </p:spPr>
        <p:txBody>
          <a:bodyPr/>
          <a:lstStyle/>
          <a:p>
            <a:r>
              <a:rPr lang="en-US" dirty="0"/>
              <a:t>Generalized Multi-Step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89888"/>
                <a:ext cx="7886700" cy="478707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b="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Mathematical Problem: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≥0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the multi-step (explicit and implicit) and BDF formulae derived so far can be expressed in a general form as follows: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will require a set of initial conditions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,⋯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Next, we shall derive a group of methods that deviate from this general framework!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89888"/>
                <a:ext cx="7886700" cy="4787075"/>
              </a:xfrm>
              <a:blipFill>
                <a:blip r:embed="rId2"/>
                <a:stretch>
                  <a:fillRect l="-1159" t="-1783" r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272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4178"/>
          </a:xfrm>
        </p:spPr>
        <p:txBody>
          <a:bodyPr/>
          <a:lstStyle/>
          <a:p>
            <a:r>
              <a:rPr lang="en-US" dirty="0"/>
              <a:t>ODE: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89888"/>
                <a:ext cx="7886700" cy="478707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b="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will consider general problems of the form: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≥0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7663" indent="-347663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Solution of this equation is a function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347663" indent="-347663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shall take discrete time steps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size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such that,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𝑛h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7663" indent="-347663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Starting from the known initial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shall compute values of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each time step,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⋯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i.e., compute tab(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347663" indent="-347663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obvious way can be: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2!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3!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′′′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4!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𝐼𝑉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5!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6!</m:t>
                          </m:r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𝑉𝐼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1313" indent="-341313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Neglecting,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higher order terms: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⟹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89888"/>
                <a:ext cx="7886700" cy="4787075"/>
              </a:xfrm>
              <a:blipFill>
                <a:blip r:embed="rId2"/>
                <a:stretch>
                  <a:fillRect l="-1005" t="-22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935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234796"/>
            <a:ext cx="7850666" cy="64189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FF"/>
                </a:solidFill>
              </a:rPr>
              <a:t>Runge-</a:t>
            </a:r>
            <a:r>
              <a:rPr lang="en-US" sz="4000" dirty="0" err="1">
                <a:solidFill>
                  <a:srgbClr val="0000FF"/>
                </a:solidFill>
              </a:rPr>
              <a:t>Kutta</a:t>
            </a:r>
            <a:r>
              <a:rPr lang="en-US" sz="4000" dirty="0">
                <a:solidFill>
                  <a:srgbClr val="0000FF"/>
                </a:solidFill>
              </a:rPr>
              <a:t> (R-K)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3202" y="988938"/>
                <a:ext cx="8283964" cy="551171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is a group of Explicit methods that evaluates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intermediate points within a time step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i.e., between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(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+ 1). In generalized form, the method may be expressed as: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………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202" y="988938"/>
                <a:ext cx="8283964" cy="5511716"/>
              </a:xfrm>
              <a:blipFill>
                <a:blip r:embed="rId3"/>
                <a:stretch>
                  <a:fillRect l="-957" t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2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B5B7CE8C-2479-43F1-A7B2-46648B9B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1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234796"/>
            <a:ext cx="7850666" cy="64189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FF"/>
                </a:solidFill>
              </a:rPr>
              <a:t>Runge-</a:t>
            </a:r>
            <a:r>
              <a:rPr lang="en-US" sz="4000" dirty="0" err="1">
                <a:solidFill>
                  <a:srgbClr val="0000FF"/>
                </a:solidFill>
              </a:rPr>
              <a:t>Kutta</a:t>
            </a:r>
            <a:r>
              <a:rPr lang="en-US" sz="4000" dirty="0">
                <a:solidFill>
                  <a:srgbClr val="0000FF"/>
                </a:solidFill>
              </a:rPr>
              <a:t> (R-K)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3202" y="988938"/>
                <a:ext cx="8283964" cy="551171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Objective: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achieve maximum accuracy, i.e., highest possible order of truncation error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⟹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𝐿𝐻𝑆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𝜊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𝜊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202" y="988938"/>
                <a:ext cx="8283964" cy="5511716"/>
              </a:xfrm>
              <a:blipFill>
                <a:blip r:embed="rId3"/>
                <a:stretch>
                  <a:fillRect l="-957" t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8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B5B7CE8C-2479-43F1-A7B2-46648B9B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8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234796"/>
            <a:ext cx="7850666" cy="64189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FF"/>
                </a:solidFill>
              </a:rPr>
              <a:t>Runge-</a:t>
            </a:r>
            <a:r>
              <a:rPr lang="en-US" sz="4000" dirty="0" err="1">
                <a:solidFill>
                  <a:srgbClr val="0000FF"/>
                </a:solidFill>
              </a:rPr>
              <a:t>Kutta</a:t>
            </a:r>
            <a:r>
              <a:rPr lang="en-US" sz="4000" dirty="0">
                <a:solidFill>
                  <a:srgbClr val="0000FF"/>
                </a:solidFill>
              </a:rPr>
              <a:t> (R-K)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3202" y="988938"/>
                <a:ext cx="8283964" cy="5511716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𝜊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𝑅𝐻𝑆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d>
                        <m:dPr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𝜊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202" y="988938"/>
                <a:ext cx="8283964" cy="5511716"/>
              </a:xfrm>
              <a:blipFill>
                <a:blip r:embed="rId3"/>
                <a:stretch>
                  <a:fillRect l="-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7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B5B7CE8C-2479-43F1-A7B2-46648B9B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3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234796"/>
            <a:ext cx="7850666" cy="64189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FF"/>
                </a:solidFill>
              </a:rPr>
              <a:t>Runge-</a:t>
            </a:r>
            <a:r>
              <a:rPr lang="en-US" sz="4000" dirty="0" err="1">
                <a:solidFill>
                  <a:srgbClr val="0000FF"/>
                </a:solidFill>
              </a:rPr>
              <a:t>Kutta</a:t>
            </a:r>
            <a:r>
              <a:rPr lang="en-US" sz="4000" dirty="0">
                <a:solidFill>
                  <a:srgbClr val="0000FF"/>
                </a:solidFill>
              </a:rPr>
              <a:t> (R-K)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3202" y="988938"/>
                <a:ext cx="8283964" cy="5511716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𝐿𝐻𝑆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𝜊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𝑅𝐻𝑆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num>
                                        <m:den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d>
                        <m:dPr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</m:e>
                                        <m:sup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p>
                                          <m: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𝜊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multiple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400" b="1" i="0" baseline="30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𝐧𝐝</m:t>
                      </m:r>
                      <m:r>
                        <a:rPr lang="en-US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𝐨𝐫𝐝𝐞𝐫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202" y="988938"/>
                <a:ext cx="8283964" cy="55117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0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B5B7CE8C-2479-43F1-A7B2-46648B9B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7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234796"/>
            <a:ext cx="7850666" cy="641895"/>
          </a:xfrm>
        </p:spPr>
        <p:txBody>
          <a:bodyPr>
            <a:normAutofit/>
          </a:bodyPr>
          <a:lstStyle/>
          <a:p>
            <a:r>
              <a:rPr lang="en-US" sz="4000" dirty="0"/>
              <a:t>Runge-</a:t>
            </a:r>
            <a:r>
              <a:rPr lang="en-US" sz="4000" dirty="0" err="1"/>
              <a:t>Kutta</a:t>
            </a:r>
            <a:r>
              <a:rPr lang="en-US" sz="4000" dirty="0"/>
              <a:t> (R-K)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3202" y="988938"/>
                <a:ext cx="8283964" cy="551171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    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Therefore, one can derive infinitely many 2</a:t>
                </a:r>
                <a:r>
                  <a:rPr lang="en-US" alt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 R-K method.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Most commonly used are the following three: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2400" baseline="30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US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 Runge-</a:t>
                </a:r>
                <a:r>
                  <a:rPr lang="en-US" altLang="en-US" sz="24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Kutta</a:t>
                </a:r>
                <a:r>
                  <a:rPr lang="en-US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(aka </a:t>
                </a:r>
                <a:r>
                  <a:rPr lang="en-US" altLang="en-US" sz="2400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Modified Euler</a:t>
                </a:r>
                <a:r>
                  <a:rPr lang="en-US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en-US" sz="2400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Midpoint</a:t>
                </a:r>
                <a:r>
                  <a:rPr lang="en-US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method):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400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=0,</m:t>
                      </m:r>
                      <m:r>
                        <m:rPr>
                          <m:nor/>
                        </m:rPr>
                        <a:rPr lang="en-US" sz="2400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202" y="988938"/>
                <a:ext cx="8283964" cy="5511716"/>
              </a:xfrm>
              <a:blipFill>
                <a:blip r:embed="rId3"/>
                <a:stretch>
                  <a:fillRect l="-1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3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B5B7CE8C-2479-43F1-A7B2-46648B9B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5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234796"/>
            <a:ext cx="7850666" cy="641895"/>
          </a:xfrm>
        </p:spPr>
        <p:txBody>
          <a:bodyPr>
            <a:normAutofit/>
          </a:bodyPr>
          <a:lstStyle/>
          <a:p>
            <a:r>
              <a:rPr lang="en-US" sz="4000" dirty="0"/>
              <a:t>Runge-</a:t>
            </a:r>
            <a:r>
              <a:rPr lang="en-US" sz="4000" dirty="0" err="1"/>
              <a:t>Kutta</a:t>
            </a:r>
            <a:r>
              <a:rPr lang="en-US" sz="4000" dirty="0"/>
              <a:t> (R-K)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3202" y="988938"/>
                <a:ext cx="8283964" cy="5511716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2400" baseline="30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US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 Runge-</a:t>
                </a:r>
                <a:r>
                  <a:rPr lang="en-US" altLang="en-US" sz="24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Kutta</a:t>
                </a:r>
                <a:r>
                  <a:rPr lang="en-US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(aka </a:t>
                </a:r>
                <a:r>
                  <a:rPr lang="en-US" altLang="en-US" sz="2400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Ralston’s</a:t>
                </a:r>
                <a:r>
                  <a:rPr lang="en-US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method):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400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400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      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2400" baseline="30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US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 Runge-</a:t>
                </a:r>
                <a:r>
                  <a:rPr lang="en-US" altLang="en-US" sz="24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Kutta</a:t>
                </a:r>
                <a:r>
                  <a:rPr lang="en-US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(aka </a:t>
                </a:r>
                <a:r>
                  <a:rPr lang="en-US" altLang="en-US" sz="2400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Improved Euler</a:t>
                </a:r>
                <a:r>
                  <a:rPr lang="en-US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en-US" sz="2400" i="1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Heun’s</a:t>
                </a:r>
                <a:r>
                  <a:rPr lang="en-US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method):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400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400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    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202" y="988938"/>
                <a:ext cx="8283964" cy="5511716"/>
              </a:xfrm>
              <a:blipFill>
                <a:blip r:embed="rId3"/>
                <a:stretch>
                  <a:fillRect l="-809" t="-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3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B5B7CE8C-2479-43F1-A7B2-46648B9B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1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234796"/>
            <a:ext cx="7850666" cy="641895"/>
          </a:xfrm>
        </p:spPr>
        <p:txBody>
          <a:bodyPr>
            <a:normAutofit/>
          </a:bodyPr>
          <a:lstStyle/>
          <a:p>
            <a:r>
              <a:rPr lang="en-US" sz="4000" dirty="0"/>
              <a:t>Runge-</a:t>
            </a:r>
            <a:r>
              <a:rPr lang="en-US" sz="4000" dirty="0" err="1"/>
              <a:t>Kutta</a:t>
            </a:r>
            <a:r>
              <a:rPr lang="en-US" sz="4000" dirty="0"/>
              <a:t> (R-K)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3202" y="988938"/>
                <a:ext cx="8283964" cy="551171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Similarly, one can derive multiple 3</a:t>
                </a:r>
                <a:r>
                  <a:rPr lang="en-US" alt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4</a:t>
                </a:r>
                <a:r>
                  <a:rPr lang="en-US" alt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 R-K methods. Two typically used algorithms for the 3</a:t>
                </a:r>
                <a:r>
                  <a:rPr lang="en-US" alt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4</a:t>
                </a:r>
                <a:r>
                  <a:rPr lang="en-US" alt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 methods are as follow: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3</a:t>
                </a:r>
                <a:r>
                  <a:rPr lang="en-US" altLang="en-US" sz="2400" baseline="30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r>
                  <a:rPr lang="en-US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 Runge-</a:t>
                </a:r>
                <a:r>
                  <a:rPr lang="en-US" altLang="en-US" sz="24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Kutta</a:t>
                </a:r>
                <a:r>
                  <a:rPr lang="en-US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Method:</a:t>
                </a:r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                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202" y="988938"/>
                <a:ext cx="8283964" cy="5511716"/>
              </a:xfrm>
              <a:blipFill>
                <a:blip r:embed="rId3"/>
                <a:stretch>
                  <a:fillRect l="-1177" t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7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B5B7CE8C-2479-43F1-A7B2-46648B9B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1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234796"/>
            <a:ext cx="7850666" cy="641895"/>
          </a:xfrm>
        </p:spPr>
        <p:txBody>
          <a:bodyPr>
            <a:normAutofit/>
          </a:bodyPr>
          <a:lstStyle/>
          <a:p>
            <a:r>
              <a:rPr lang="en-US" sz="4000" dirty="0"/>
              <a:t>Runge-</a:t>
            </a:r>
            <a:r>
              <a:rPr lang="en-US" sz="4000" dirty="0" err="1"/>
              <a:t>Kutta</a:t>
            </a:r>
            <a:r>
              <a:rPr lang="en-US" sz="4000" dirty="0"/>
              <a:t> (R-K)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3202" y="988938"/>
                <a:ext cx="8283964" cy="551171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4</a:t>
                </a:r>
                <a:r>
                  <a:rPr lang="en-US" altLang="en-US" sz="2400" baseline="30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 Runge-</a:t>
                </a:r>
                <a:r>
                  <a:rPr lang="en-US" altLang="en-US" sz="24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Kutta</a:t>
                </a:r>
                <a:r>
                  <a:rPr lang="en-US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Method:</a:t>
                </a:r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                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us now see applications of all the methods!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202" y="988938"/>
                <a:ext cx="8283964" cy="5511716"/>
              </a:xfrm>
              <a:blipFill>
                <a:blip r:embed="rId3"/>
                <a:stretch>
                  <a:fillRect l="-1177" t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0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B5B7CE8C-2479-43F1-A7B2-46648B9B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1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628650" y="-225603"/>
            <a:ext cx="8647872" cy="1325563"/>
          </a:xfrm>
        </p:spPr>
        <p:txBody>
          <a:bodyPr>
            <a:normAutofit/>
          </a:bodyPr>
          <a:lstStyle/>
          <a:p>
            <a:r>
              <a:rPr lang="en-IN" altLang="en-US" sz="3200" dirty="0"/>
              <a:t>Runge-</a:t>
            </a:r>
            <a:r>
              <a:rPr lang="en-IN" altLang="en-US" sz="3200" dirty="0" err="1"/>
              <a:t>Kutta</a:t>
            </a:r>
            <a:r>
              <a:rPr lang="en-IN" altLang="en-US" sz="3200" dirty="0"/>
              <a:t> Methods for Numerical Integration</a:t>
            </a:r>
          </a:p>
        </p:txBody>
      </p:sp>
      <p:sp>
        <p:nvSpPr>
          <p:cNvPr id="11267" name="Rectangle 14"/>
          <p:cNvSpPr>
            <a:spLocks noChangeArrowheads="1"/>
          </p:cNvSpPr>
          <p:nvPr/>
        </p:nvSpPr>
        <p:spPr bwMode="auto">
          <a:xfrm>
            <a:off x="61913" y="6445250"/>
            <a:ext cx="55943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FF"/>
                </a:solidFill>
                <a:ea typeface="MS Mincho" pitchFamily="49" charset="-128"/>
                <a:cs typeface="Times New Roman" panose="02020603050405020304" pitchFamily="18" charset="0"/>
              </a:rPr>
              <a:t>Source:  </a:t>
            </a:r>
            <a:r>
              <a:rPr lang="en-US" altLang="en-US" sz="1400" i="1">
                <a:solidFill>
                  <a:srgbClr val="0000FF"/>
                </a:solidFill>
                <a:ea typeface="MS Mincho" pitchFamily="49" charset="-128"/>
                <a:cs typeface="Times New Roman" panose="02020603050405020304" pitchFamily="18" charset="0"/>
              </a:rPr>
              <a:t>Surface Water-Quality Modeling</a:t>
            </a:r>
            <a:r>
              <a:rPr lang="en-US" altLang="en-US" sz="1400">
                <a:solidFill>
                  <a:srgbClr val="0000FF"/>
                </a:solidFill>
                <a:ea typeface="MS Mincho" pitchFamily="49" charset="-128"/>
                <a:cs typeface="Times New Roman" panose="02020603050405020304" pitchFamily="18" charset="0"/>
              </a:rPr>
              <a:t>, Chapra</a:t>
            </a:r>
            <a:r>
              <a:rPr lang="en-IN" altLang="en-US" sz="1400">
                <a:solidFill>
                  <a:srgbClr val="0000FF"/>
                </a:solidFill>
                <a:ea typeface="MS Mincho" pitchFamily="49" charset="-128"/>
                <a:cs typeface="Times New Roman" panose="02020603050405020304" pitchFamily="18" charset="0"/>
              </a:rPr>
              <a:t>, Steven</a:t>
            </a:r>
            <a:r>
              <a:rPr lang="en-US" altLang="en-US" sz="1400">
                <a:solidFill>
                  <a:srgbClr val="0000FF"/>
                </a:solidFill>
                <a:ea typeface="MS Mincho" pitchFamily="49" charset="-128"/>
                <a:cs typeface="Times New Roman" panose="02020603050405020304" pitchFamily="18" charset="0"/>
              </a:rPr>
              <a:t> (1997).</a:t>
            </a: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482975" y="892175"/>
            <a:ext cx="5500688" cy="4927600"/>
            <a:chOff x="3483053" y="892201"/>
            <a:chExt cx="5501149" cy="4927361"/>
          </a:xfrm>
        </p:grpSpPr>
        <p:pic>
          <p:nvPicPr>
            <p:cNvPr id="11275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01" t="50420" r="22130" b="18835"/>
            <a:stretch>
              <a:fillRect/>
            </a:stretch>
          </p:blipFill>
          <p:spPr bwMode="auto">
            <a:xfrm>
              <a:off x="3483053" y="892201"/>
              <a:ext cx="5501149" cy="3642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6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75" t="39601" r="14330" b="50302"/>
            <a:stretch>
              <a:fillRect/>
            </a:stretch>
          </p:blipFill>
          <p:spPr bwMode="auto">
            <a:xfrm>
              <a:off x="3483053" y="4534969"/>
              <a:ext cx="5501149" cy="1284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269" name="Group 13"/>
          <p:cNvGrpSpPr>
            <a:grpSpLocks/>
          </p:cNvGrpSpPr>
          <p:nvPr/>
        </p:nvGrpSpPr>
        <p:grpSpPr bwMode="auto">
          <a:xfrm>
            <a:off x="212725" y="892175"/>
            <a:ext cx="2814638" cy="2881313"/>
            <a:chOff x="213065" y="892201"/>
            <a:chExt cx="2814221" cy="2881550"/>
          </a:xfrm>
        </p:grpSpPr>
        <p:pic>
          <p:nvPicPr>
            <p:cNvPr id="1127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58" t="15625" r="48843" b="57964"/>
            <a:stretch>
              <a:fillRect/>
            </a:stretch>
          </p:blipFill>
          <p:spPr bwMode="auto">
            <a:xfrm>
              <a:off x="213065" y="980981"/>
              <a:ext cx="2814221" cy="2792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4" name="Rectangle 14"/>
            <p:cNvSpPr>
              <a:spLocks noChangeArrowheads="1"/>
            </p:cNvSpPr>
            <p:nvPr/>
          </p:nvSpPr>
          <p:spPr bwMode="auto">
            <a:xfrm>
              <a:off x="530441" y="892201"/>
              <a:ext cx="1273946" cy="307777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N" altLang="en-US" sz="1400">
                  <a:solidFill>
                    <a:srgbClr val="C00000"/>
                  </a:solidFill>
                  <a:ea typeface="MS Mincho" pitchFamily="49" charset="-128"/>
                  <a:cs typeface="Times New Roman" panose="02020603050405020304" pitchFamily="18" charset="0"/>
                </a:rPr>
                <a:t>Euler Method</a:t>
              </a:r>
              <a:endParaRPr lang="en-US" altLang="en-US" sz="1400">
                <a:solidFill>
                  <a:srgbClr val="C00000"/>
                </a:solidFill>
                <a:ea typeface="MS Mincho" pitchFamily="49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212725" y="3878263"/>
            <a:ext cx="2814638" cy="2487612"/>
            <a:chOff x="213065" y="3878023"/>
            <a:chExt cx="2814221" cy="2488174"/>
          </a:xfrm>
        </p:grpSpPr>
        <p:pic>
          <p:nvPicPr>
            <p:cNvPr id="11271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15" t="17606" r="37573" b="61165"/>
            <a:stretch>
              <a:fillRect/>
            </a:stretch>
          </p:blipFill>
          <p:spPr bwMode="auto">
            <a:xfrm>
              <a:off x="221942" y="3878023"/>
              <a:ext cx="2805344" cy="2159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2" name="Rectangle 14"/>
            <p:cNvSpPr>
              <a:spLocks noChangeArrowheads="1"/>
            </p:cNvSpPr>
            <p:nvPr/>
          </p:nvSpPr>
          <p:spPr bwMode="auto">
            <a:xfrm>
              <a:off x="213065" y="6058420"/>
              <a:ext cx="1811044" cy="307777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IN" altLang="en-US" sz="1400">
                  <a:solidFill>
                    <a:srgbClr val="C00000"/>
                  </a:solidFill>
                  <a:ea typeface="MS Mincho" pitchFamily="49" charset="-128"/>
                  <a:cs typeface="Times New Roman" panose="02020603050405020304" pitchFamily="18" charset="0"/>
                </a:rPr>
                <a:t>IV-order R-K Method</a:t>
              </a:r>
              <a:endParaRPr lang="en-US" altLang="en-US" sz="1400">
                <a:solidFill>
                  <a:srgbClr val="C00000"/>
                </a:solidFill>
                <a:ea typeface="MS Mincho" pitchFamily="49" charset="-128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051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628650" y="270670"/>
            <a:ext cx="8356324" cy="662782"/>
          </a:xfrm>
        </p:spPr>
        <p:txBody>
          <a:bodyPr>
            <a:normAutofit/>
          </a:bodyPr>
          <a:lstStyle/>
          <a:p>
            <a:r>
              <a:rPr lang="en-IN" altLang="en-US" sz="3200" dirty="0" err="1"/>
              <a:t>Heun’s</a:t>
            </a:r>
            <a:r>
              <a:rPr lang="en-IN" altLang="en-US" sz="3200" dirty="0"/>
              <a:t> Method: Predictor-Corrector</a:t>
            </a:r>
          </a:p>
        </p:txBody>
      </p:sp>
      <p:pic>
        <p:nvPicPr>
          <p:cNvPr id="1229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" t="48563" r="72858" b="261"/>
          <a:stretch>
            <a:fillRect/>
          </a:stretch>
        </p:blipFill>
        <p:spPr bwMode="auto">
          <a:xfrm>
            <a:off x="744538" y="944563"/>
            <a:ext cx="3670300" cy="548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Rectangle 14"/>
          <p:cNvSpPr>
            <a:spLocks noChangeArrowheads="1"/>
          </p:cNvSpPr>
          <p:nvPr/>
        </p:nvSpPr>
        <p:spPr bwMode="auto">
          <a:xfrm>
            <a:off x="61913" y="6445250"/>
            <a:ext cx="559435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FF"/>
                </a:solidFill>
                <a:ea typeface="MS Mincho" pitchFamily="49" charset="-128"/>
                <a:cs typeface="Times New Roman" panose="02020603050405020304" pitchFamily="18" charset="0"/>
              </a:rPr>
              <a:t>Source:  </a:t>
            </a:r>
            <a:r>
              <a:rPr lang="en-US" altLang="en-US" sz="1400" i="1">
                <a:solidFill>
                  <a:srgbClr val="0000FF"/>
                </a:solidFill>
                <a:ea typeface="MS Mincho" pitchFamily="49" charset="-128"/>
                <a:cs typeface="Times New Roman" panose="02020603050405020304" pitchFamily="18" charset="0"/>
              </a:rPr>
              <a:t>Surface Water-Quality Modeling</a:t>
            </a:r>
            <a:r>
              <a:rPr lang="en-US" altLang="en-US" sz="1400">
                <a:solidFill>
                  <a:srgbClr val="0000FF"/>
                </a:solidFill>
                <a:ea typeface="MS Mincho" pitchFamily="49" charset="-128"/>
                <a:cs typeface="Times New Roman" panose="02020603050405020304" pitchFamily="18" charset="0"/>
              </a:rPr>
              <a:t>, Chapra</a:t>
            </a:r>
            <a:r>
              <a:rPr lang="en-IN" altLang="en-US" sz="1400">
                <a:solidFill>
                  <a:srgbClr val="0000FF"/>
                </a:solidFill>
                <a:ea typeface="MS Mincho" pitchFamily="49" charset="-128"/>
                <a:cs typeface="Times New Roman" panose="02020603050405020304" pitchFamily="18" charset="0"/>
              </a:rPr>
              <a:t>, Steven</a:t>
            </a:r>
            <a:r>
              <a:rPr lang="en-US" altLang="en-US" sz="1400">
                <a:solidFill>
                  <a:srgbClr val="0000FF"/>
                </a:solidFill>
                <a:ea typeface="MS Mincho" pitchFamily="49" charset="-128"/>
                <a:cs typeface="Times New Roman" panose="02020603050405020304" pitchFamily="18" charset="0"/>
              </a:rPr>
              <a:t> (1997).</a:t>
            </a:r>
          </a:p>
        </p:txBody>
      </p:sp>
    </p:spTree>
    <p:extLst>
      <p:ext uri="{BB962C8B-B14F-4D97-AF65-F5344CB8AC3E}">
        <p14:creationId xmlns:p14="http://schemas.microsoft.com/office/powerpoint/2010/main" val="2737958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4178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ODE: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89888"/>
                <a:ext cx="7886700" cy="478707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⟹  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1313" indent="-341313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method is equivalent to making a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forward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difference approximation of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dy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/dt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the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node. It is known as the </a:t>
                </a:r>
                <a:r>
                  <a:rPr lang="en-US" b="1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Euler Forward Method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1313" indent="-341313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 not make a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backward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difference approximation of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dy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/dt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the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node?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is known as the </a:t>
                </a:r>
                <a:r>
                  <a:rPr lang="en-US" b="1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Euler Backward Method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1313" indent="-341313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Instead of evaluating the function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either at the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node or at the 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+ 1)</a:t>
                </a:r>
                <a:r>
                  <a:rPr lang="en-US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node, if we take the average of the two: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89888"/>
                <a:ext cx="7886700" cy="4787075"/>
              </a:xfrm>
              <a:blipFill>
                <a:blip r:embed="rId2"/>
                <a:stretch>
                  <a:fillRect l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85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4178"/>
          </a:xfrm>
        </p:spPr>
        <p:txBody>
          <a:bodyPr/>
          <a:lstStyle/>
          <a:p>
            <a:r>
              <a:rPr lang="en-US" dirty="0"/>
              <a:t>Ordinary Differential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25F200-87C6-4246-93BA-F722123F4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8500"/>
            <a:ext cx="7886700" cy="5095180"/>
          </a:xfrm>
        </p:spPr>
        <p:txBody>
          <a:bodyPr>
            <a:normAutofit fontScale="77500" lnSpcReduction="20000"/>
          </a:bodyPr>
          <a:lstStyle/>
          <a:p>
            <a:pPr marL="347663" indent="-34766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methods for Initial Value Problems (IVPs):</a:t>
            </a:r>
          </a:p>
          <a:p>
            <a:pPr marL="798513" lvl="1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Multi-step Methods</a:t>
            </a:r>
          </a:p>
          <a:p>
            <a:pPr marL="1255713" lvl="2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Explicit: Euler Forward, Adams-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Bashforth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55713" lvl="2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Implicit: Euler Backward, Trapezoidal and Adams-Moulton</a:t>
            </a:r>
          </a:p>
          <a:p>
            <a:pPr marL="798513" lvl="1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Backward Difference Formulae (BDF)</a:t>
            </a:r>
          </a:p>
          <a:p>
            <a:pPr marL="798513" lvl="1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Runge-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Kutta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Methods</a:t>
            </a:r>
          </a:p>
          <a:p>
            <a:pPr marL="341313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Applications, Startup, Combination Methods (Predictor-Corrector)</a:t>
            </a:r>
          </a:p>
          <a:p>
            <a:pPr marL="341313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Consistency, Stability, Convergence</a:t>
            </a:r>
          </a:p>
          <a:p>
            <a:pPr marL="341313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to System of ODEs</a:t>
            </a:r>
          </a:p>
          <a:p>
            <a:pPr marL="341313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Boundary Value Problems (BVPs)</a:t>
            </a:r>
          </a:p>
          <a:p>
            <a:pPr marL="798513" lvl="1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Shooting Method</a:t>
            </a:r>
          </a:p>
          <a:p>
            <a:pPr marL="798513" lvl="1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Methods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605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74" y="203088"/>
            <a:ext cx="2672334" cy="53377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The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119" y="939952"/>
                <a:ext cx="6394748" cy="1983893"/>
              </a:xfrm>
            </p:spPr>
            <p:txBody>
              <a:bodyPr>
                <a:normAutofit fontScale="85000" lnSpcReduction="10000"/>
              </a:bodyPr>
              <a:lstStyle/>
              <a:p>
                <a:pPr marL="347663" indent="-347663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us apply all the methods to the following IVP: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1313" indent="-341313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Analytical Solution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119" y="939952"/>
                <a:ext cx="6394748" cy="1983893"/>
              </a:xfrm>
              <a:blipFill>
                <a:blip r:embed="rId2"/>
                <a:stretch>
                  <a:fillRect l="-858" t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5F10BF3-D8B0-43CF-9D0F-DA647B7DE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93" y="2819210"/>
            <a:ext cx="5648307" cy="382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3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902702" cy="649855"/>
          </a:xfrm>
        </p:spPr>
        <p:txBody>
          <a:bodyPr>
            <a:noAutofit/>
          </a:bodyPr>
          <a:lstStyle/>
          <a:p>
            <a:r>
              <a:rPr lang="en-US" sz="3600" dirty="0"/>
              <a:t>Application: Multi-Step Methods (explicit)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490" y="1218368"/>
                <a:ext cx="8422037" cy="545675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commonly used explicit methods: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490" y="1218368"/>
                <a:ext cx="8422037" cy="5456752"/>
              </a:xfrm>
              <a:blipFill>
                <a:blip r:embed="rId3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9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B5B7CE8C-2479-43F1-A7B2-46648B9B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xmlns="" id="{4FEE2CE6-EC53-439A-995E-EF2494FAA58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4491" y="2808316"/>
              <a:ext cx="8422036" cy="35284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31505">
                      <a:extLst>
                        <a:ext uri="{9D8B030D-6E8A-4147-A177-3AD203B41FA5}">
                          <a16:colId xmlns:a16="http://schemas.microsoft.com/office/drawing/2014/main" xmlns="" val="3215159552"/>
                        </a:ext>
                      </a:extLst>
                    </a:gridCol>
                    <a:gridCol w="685082">
                      <a:extLst>
                        <a:ext uri="{9D8B030D-6E8A-4147-A177-3AD203B41FA5}">
                          <a16:colId xmlns:a16="http://schemas.microsoft.com/office/drawing/2014/main" xmlns="" val="884129875"/>
                        </a:ext>
                      </a:extLst>
                    </a:gridCol>
                    <a:gridCol w="5283779">
                      <a:extLst>
                        <a:ext uri="{9D8B030D-6E8A-4147-A177-3AD203B41FA5}">
                          <a16:colId xmlns:a16="http://schemas.microsoft.com/office/drawing/2014/main" xmlns="" val="2594977635"/>
                        </a:ext>
                      </a:extLst>
                    </a:gridCol>
                    <a:gridCol w="921670">
                      <a:extLst>
                        <a:ext uri="{9D8B030D-6E8A-4147-A177-3AD203B41FA5}">
                          <a16:colId xmlns:a16="http://schemas.microsoft.com/office/drawing/2014/main" xmlns="" val="3808144555"/>
                        </a:ext>
                      </a:extLst>
                    </a:gridCol>
                  </a:tblGrid>
                  <a:tr h="6500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GTE Order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2115702706"/>
                      </a:ext>
                    </a:extLst>
                  </a:tr>
                  <a:tr h="650079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Euler Forward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292103315"/>
                      </a:ext>
                    </a:extLst>
                  </a:tr>
                  <a:tr h="656321">
                    <a:tc rowSpan="3"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Adams-</a:t>
                          </a:r>
                          <a:r>
                            <a:rPr lang="en-US" sz="2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Bashforth</a:t>
                          </a:r>
                          <a:endPara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20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0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4234759689"/>
                      </a:ext>
                    </a:extLst>
                  </a:tr>
                  <a:tr h="656321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num>
                                      <m:den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num>
                                      <m:den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sz="1800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20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20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3282549118"/>
                      </a:ext>
                    </a:extLst>
                  </a:tr>
                  <a:tr h="710854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55</m:t>
                                        </m:r>
                                      </m:num>
                                      <m:den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24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59</m:t>
                                        </m:r>
                                      </m:num>
                                      <m:den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24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37</m:t>
                                        </m:r>
                                      </m:num>
                                      <m:den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24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</m:sub>
                                    </m:sSub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20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0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712808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FEE2CE6-EC53-439A-995E-EF2494FAA5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7282442"/>
                  </p:ext>
                </p:extLst>
              </p:nvPr>
            </p:nvGraphicFramePr>
            <p:xfrm>
              <a:off x="374491" y="2808316"/>
              <a:ext cx="8422036" cy="35284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31505">
                      <a:extLst>
                        <a:ext uri="{9D8B030D-6E8A-4147-A177-3AD203B41FA5}">
                          <a16:colId xmlns:a16="http://schemas.microsoft.com/office/drawing/2014/main" val="3215159552"/>
                        </a:ext>
                      </a:extLst>
                    </a:gridCol>
                    <a:gridCol w="685082">
                      <a:extLst>
                        <a:ext uri="{9D8B030D-6E8A-4147-A177-3AD203B41FA5}">
                          <a16:colId xmlns:a16="http://schemas.microsoft.com/office/drawing/2014/main" val="884129875"/>
                        </a:ext>
                      </a:extLst>
                    </a:gridCol>
                    <a:gridCol w="5283779">
                      <a:extLst>
                        <a:ext uri="{9D8B030D-6E8A-4147-A177-3AD203B41FA5}">
                          <a16:colId xmlns:a16="http://schemas.microsoft.com/office/drawing/2014/main" val="2594977635"/>
                        </a:ext>
                      </a:extLst>
                    </a:gridCol>
                    <a:gridCol w="921670">
                      <a:extLst>
                        <a:ext uri="{9D8B030D-6E8A-4147-A177-3AD203B41FA5}">
                          <a16:colId xmlns:a16="http://schemas.microsoft.com/office/drawing/2014/main" val="3808144555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GTE Order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1570270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Euler Forward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2099" t="-104348" r="-17993" b="-30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2103315"/>
                      </a:ext>
                    </a:extLst>
                  </a:tr>
                  <a:tr h="707771">
                    <a:tc rowSpan="3"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Adams-</a:t>
                          </a:r>
                          <a:r>
                            <a:rPr lang="en-US" sz="2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Bashforth</a:t>
                          </a:r>
                          <a:endPara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2099" t="-200855" r="-17993" b="-2008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20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0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34759689"/>
                      </a:ext>
                    </a:extLst>
                  </a:tr>
                  <a:tr h="707771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2099" t="-303448" r="-17993" b="-102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20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20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82549118"/>
                      </a:ext>
                    </a:extLst>
                  </a:tr>
                  <a:tr h="710854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2099" t="-400000" r="-17993" b="-1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20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0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28087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1140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73" y="203088"/>
            <a:ext cx="6253393" cy="616166"/>
          </a:xfrm>
        </p:spPr>
        <p:txBody>
          <a:bodyPr>
            <a:normAutofit/>
          </a:bodyPr>
          <a:lstStyle/>
          <a:p>
            <a:r>
              <a:rPr lang="en-US" sz="3600" dirty="0"/>
              <a:t>Euler Forward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118" y="939958"/>
                <a:ext cx="3344042" cy="548827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=−2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</m:t>
                      </m:r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;   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=0.4</m:t>
                      </m:r>
                    </m:oMath>
                  </m:oMathPara>
                </a14:m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.4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0.4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0.4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0.2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×0.4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+0.4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.4</m:t>
                          </m:r>
                        </m:e>
                      </m:func>
                      <m:r>
                        <a:rPr lang="en-US" sz="180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1958</m:t>
                      </m:r>
                    </m:oMath>
                  </m:oMathPara>
                </a14:m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1.2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1958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×0.4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+0.4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func>
                      <m:r>
                        <a:rPr lang="en-US" sz="180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3261</m:t>
                      </m:r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118" y="939958"/>
                <a:ext cx="3344042" cy="548827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DB6F2C1-9878-420A-BA63-C227CCBD8768}"/>
              </a:ext>
            </a:extLst>
          </p:cNvPr>
          <p:cNvSpPr txBox="1"/>
          <p:nvPr/>
        </p:nvSpPr>
        <p:spPr>
          <a:xfrm>
            <a:off x="3986784" y="1573939"/>
            <a:ext cx="452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Continuing like this for 25 time steps to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3FDF11F-060C-49F7-935C-1D696B9A6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279" y="2503205"/>
            <a:ext cx="5639289" cy="382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3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73" y="203088"/>
            <a:ext cx="6253393" cy="616166"/>
          </a:xfrm>
        </p:spPr>
        <p:txBody>
          <a:bodyPr>
            <a:normAutofit/>
          </a:bodyPr>
          <a:lstStyle/>
          <a:p>
            <a:r>
              <a:rPr lang="en-US" sz="3600" dirty="0"/>
              <a:t>Adams-</a:t>
            </a:r>
            <a:r>
              <a:rPr lang="en-US" sz="3600" dirty="0" err="1"/>
              <a:t>Bashforth</a:t>
            </a:r>
            <a:r>
              <a:rPr lang="en-US" sz="3600" dirty="0"/>
              <a:t> (2</a:t>
            </a:r>
            <a:r>
              <a:rPr lang="en-US" sz="3600" baseline="30000" dirty="0"/>
              <a:t>nd</a:t>
            </a:r>
            <a:r>
              <a:rPr lang="en-US" sz="3600" dirty="0"/>
              <a:t> Order)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118" y="939958"/>
                <a:ext cx="3344042" cy="548827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; 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=0.4; </m:t>
                      </m:r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1800" dirty="0">
                    <a:latin typeface="Cambria Math" panose="02040503050406030204" pitchFamily="18" charset="0"/>
                  </a:rPr>
                  <a:t>From Euler Forward: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.4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0.2</m:t>
                      </m:r>
                    </m:oMath>
                  </m:oMathPara>
                </a14:m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.8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0.2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0.4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0.4</m:t>
                                  </m:r>
                                </m:e>
                              </m:func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func>
                            </m:e>
                          </m:d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=0.5937</m:t>
                      </m:r>
                    </m:oMath>
                  </m:oMathPara>
                </a14:m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1.2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0.5937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0.4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0.5937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</m:func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.4</m:t>
                                  </m:r>
                                </m:e>
                              </m:func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3138</m:t>
                      </m:r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118" y="939958"/>
                <a:ext cx="3344042" cy="5488274"/>
              </a:xfrm>
              <a:blipFill>
                <a:blip r:embed="rId2"/>
                <a:stretch>
                  <a:fillRect l="-1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5DB6F2C1-9878-420A-BA63-C227CCBD8768}"/>
                  </a:ext>
                </a:extLst>
              </p:cNvPr>
              <p:cNvSpPr txBox="1"/>
              <p:nvPr/>
            </p:nvSpPr>
            <p:spPr>
              <a:xfrm>
                <a:off x="3691388" y="939958"/>
                <a:ext cx="5282570" cy="164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=−2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Continuing like this up to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B6F2C1-9878-420A-BA63-C227CCBD8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388" y="939958"/>
                <a:ext cx="5282570" cy="1641475"/>
              </a:xfrm>
              <a:prstGeom prst="rect">
                <a:avLst/>
              </a:prstGeom>
              <a:blipFill>
                <a:blip r:embed="rId3"/>
                <a:stretch>
                  <a:fillRect l="-1039" b="-5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2D2A6EE-708F-4E96-9F6F-949179467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160" y="2798441"/>
            <a:ext cx="5533027" cy="375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4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73" y="203088"/>
            <a:ext cx="6253393" cy="616166"/>
          </a:xfrm>
        </p:spPr>
        <p:txBody>
          <a:bodyPr>
            <a:normAutofit/>
          </a:bodyPr>
          <a:lstStyle/>
          <a:p>
            <a:r>
              <a:rPr lang="en-US" sz="3600" dirty="0"/>
              <a:t>Adams-</a:t>
            </a:r>
            <a:r>
              <a:rPr lang="en-US" sz="3600" dirty="0" err="1"/>
              <a:t>Bashforth</a:t>
            </a:r>
            <a:r>
              <a:rPr lang="en-US" sz="3600" dirty="0"/>
              <a:t> (3</a:t>
            </a:r>
            <a:r>
              <a:rPr lang="en-US" sz="3600" baseline="30000" dirty="0"/>
              <a:t>rd</a:t>
            </a:r>
            <a:r>
              <a:rPr lang="en-US" sz="3600" dirty="0"/>
              <a:t> Order)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118" y="939957"/>
                <a:ext cx="3344042" cy="5714953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; 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=0.4; </m:t>
                      </m:r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.4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0.2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𝐸𝐹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5937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𝐴𝐵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2)</m:t>
                      </m:r>
                    </m:oMath>
                  </m:oMathPara>
                </a14:m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1.2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0.5937</m:t>
                      </m:r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0.4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0.5937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</m:func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.4</m:t>
                                  </m:r>
                                </m:e>
                              </m:func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func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0.9433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1.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=−0.9433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0.4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−0.9433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1.2</m:t>
                                  </m:r>
                                </m:e>
                              </m:func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5937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</m:func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.4</m:t>
                                  </m:r>
                                </m:e>
                              </m:func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1.014</m:t>
                      </m:r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118" y="939957"/>
                <a:ext cx="3344042" cy="5714953"/>
              </a:xfrm>
              <a:blipFill>
                <a:blip r:embed="rId2"/>
                <a:stretch>
                  <a:fillRect l="-10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5DB6F2C1-9878-420A-BA63-C227CCBD8768}"/>
                  </a:ext>
                </a:extLst>
              </p:cNvPr>
              <p:cNvSpPr txBox="1"/>
              <p:nvPr/>
            </p:nvSpPr>
            <p:spPr>
              <a:xfrm>
                <a:off x="3727511" y="939958"/>
                <a:ext cx="5312857" cy="1946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Continuing like this up to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B6F2C1-9878-420A-BA63-C227CCBD8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511" y="939958"/>
                <a:ext cx="5312857" cy="1946430"/>
              </a:xfrm>
              <a:prstGeom prst="rect">
                <a:avLst/>
              </a:prstGeom>
              <a:blipFill>
                <a:blip r:embed="rId3"/>
                <a:stretch>
                  <a:fillRect l="-917" b="-4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A9A0710-BA61-483C-956C-ED09A6E75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415" y="2953090"/>
            <a:ext cx="5645385" cy="382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3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73" y="203088"/>
            <a:ext cx="6253393" cy="616166"/>
          </a:xfrm>
        </p:spPr>
        <p:txBody>
          <a:bodyPr>
            <a:normAutofit/>
          </a:bodyPr>
          <a:lstStyle/>
          <a:p>
            <a:r>
              <a:rPr lang="en-US" sz="3600" dirty="0"/>
              <a:t>Adams-</a:t>
            </a:r>
            <a:r>
              <a:rPr lang="en-US" sz="3600" dirty="0" err="1"/>
              <a:t>Bashforth</a:t>
            </a:r>
            <a:r>
              <a:rPr lang="en-US" sz="3600" dirty="0"/>
              <a:t> (4</a:t>
            </a:r>
            <a:r>
              <a:rPr lang="en-US" sz="3600" baseline="30000" dirty="0"/>
              <a:t>th</a:t>
            </a:r>
            <a:r>
              <a:rPr lang="en-US" sz="3600" dirty="0"/>
              <a:t> Order)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0208" y="1432802"/>
                <a:ext cx="3471672" cy="486648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; 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=0.4; </m:t>
                      </m:r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.4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0.2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𝐸𝐹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5937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𝐴𝐵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2)</m:t>
                      </m:r>
                    </m:oMath>
                  </m:oMathPara>
                </a14:m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1.2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0.09433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𝐴𝐵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3)</m:t>
                      </m:r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1.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=−0.9433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0.4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−0.9433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1.2</m:t>
                                  </m:r>
                                </m:e>
                              </m:func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59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5937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</m:func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.4</m:t>
                                  </m:r>
                                </m:e>
                              </m:func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func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1.689</m:t>
                      </m:r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0208" y="1432802"/>
                <a:ext cx="3471672" cy="486648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5DB6F2C1-9878-420A-BA63-C227CCBD8768}"/>
                  </a:ext>
                </a:extLst>
              </p:cNvPr>
              <p:cNvSpPr txBox="1"/>
              <p:nvPr/>
            </p:nvSpPr>
            <p:spPr>
              <a:xfrm>
                <a:off x="3809807" y="939958"/>
                <a:ext cx="4895281" cy="1940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59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37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−3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Continuing like this up to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B6F2C1-9878-420A-BA63-C227CCBD8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807" y="939958"/>
                <a:ext cx="4895281" cy="1940396"/>
              </a:xfrm>
              <a:prstGeom prst="rect">
                <a:avLst/>
              </a:prstGeom>
              <a:blipFill>
                <a:blip r:embed="rId3"/>
                <a:stretch>
                  <a:fillRect l="-1121" b="-4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78640B9-A5B6-4EA1-B02D-116CB0228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880" y="3096724"/>
            <a:ext cx="5254996" cy="355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3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42" y="312817"/>
            <a:ext cx="8112274" cy="574140"/>
          </a:xfrm>
        </p:spPr>
        <p:txBody>
          <a:bodyPr>
            <a:noAutofit/>
          </a:bodyPr>
          <a:lstStyle/>
          <a:p>
            <a:r>
              <a:rPr lang="en-US" sz="2400" dirty="0"/>
              <a:t>Euler Forward, Adams-</a:t>
            </a:r>
            <a:r>
              <a:rPr lang="en-US" sz="2400" dirty="0" err="1"/>
              <a:t>Bashforth</a:t>
            </a:r>
            <a:r>
              <a:rPr lang="en-US" sz="2400" dirty="0"/>
              <a:t> (2</a:t>
            </a:r>
            <a:r>
              <a:rPr lang="en-US" sz="2400" baseline="30000" dirty="0"/>
              <a:t>nd</a:t>
            </a:r>
            <a:r>
              <a:rPr lang="en-US" sz="2400" dirty="0"/>
              <a:t>, 3</a:t>
            </a:r>
            <a:r>
              <a:rPr lang="en-US" sz="2400" baseline="30000" dirty="0"/>
              <a:t>rd</a:t>
            </a:r>
            <a:r>
              <a:rPr lang="en-US" sz="2400" dirty="0"/>
              <a:t> and 4</a:t>
            </a:r>
            <a:r>
              <a:rPr lang="en-US" sz="2400" baseline="30000" dirty="0"/>
              <a:t>th</a:t>
            </a:r>
            <a:r>
              <a:rPr lang="en-US" sz="2400" dirty="0"/>
              <a:t> Order)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3FC358C-242F-43B5-ABFB-E43253EBF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5" y="1005675"/>
            <a:ext cx="4416552" cy="29937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74D24D0-E77B-48F5-A4A5-295E0EB33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713" y="1005676"/>
            <a:ext cx="4416553" cy="29937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049A337-79AB-43D8-BDEC-7091CFF4C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4" y="3823590"/>
            <a:ext cx="4454675" cy="30162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08FAC3B-0969-4890-81B8-9C08B7AD6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219" y="3869311"/>
            <a:ext cx="4416554" cy="299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3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417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00FF"/>
                </a:solidFill>
              </a:rPr>
              <a:t>Observations: explicit multi-step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25F200-87C6-4246-93BA-F722123F4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8500"/>
            <a:ext cx="7886700" cy="509518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few things to note for multi-step explicit methods: Euler Forward, Adams-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Bashforth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798513" lvl="1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methods above the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order cannot start by themselves: </a:t>
            </a:r>
          </a:p>
          <a:p>
            <a:pPr marL="1255713" lvl="2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solve the start-up problem?</a:t>
            </a:r>
          </a:p>
          <a:p>
            <a:pPr marL="798513" lvl="1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strange oscillation showing up in some of the methods (uncontrolled growth, instability): </a:t>
            </a:r>
          </a:p>
          <a:p>
            <a:pPr marL="1255713" lvl="2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there a system to this? </a:t>
            </a:r>
          </a:p>
          <a:p>
            <a:pPr marL="1255713" lvl="2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it be predicted? How to know when this will happen?</a:t>
            </a:r>
          </a:p>
          <a:p>
            <a:pPr marL="1255713" lvl="2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it be avoided? If yes, then how?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62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4190"/>
            <a:ext cx="7886700" cy="924178"/>
          </a:xfrm>
        </p:spPr>
        <p:txBody>
          <a:bodyPr>
            <a:noAutofit/>
          </a:bodyPr>
          <a:lstStyle/>
          <a:p>
            <a:r>
              <a:rPr lang="en-US" sz="3200" dirty="0"/>
              <a:t>Application: Multi-Step Methods (implicit)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490" y="1218368"/>
                <a:ext cx="8422037" cy="545675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 commonly used implicit methods: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490" y="1218368"/>
                <a:ext cx="8422037" cy="5456752"/>
              </a:xfrm>
              <a:blipFill>
                <a:blip r:embed="rId3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3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B5B7CE8C-2479-43F1-A7B2-46648B9B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xmlns="" id="{4FEE2CE6-EC53-439A-995E-EF2494FAA58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74491" y="2808316"/>
              <a:ext cx="8422036" cy="35965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31505">
                      <a:extLst>
                        <a:ext uri="{9D8B030D-6E8A-4147-A177-3AD203B41FA5}">
                          <a16:colId xmlns:a16="http://schemas.microsoft.com/office/drawing/2014/main" xmlns="" val="3215159552"/>
                        </a:ext>
                      </a:extLst>
                    </a:gridCol>
                    <a:gridCol w="685082">
                      <a:extLst>
                        <a:ext uri="{9D8B030D-6E8A-4147-A177-3AD203B41FA5}">
                          <a16:colId xmlns:a16="http://schemas.microsoft.com/office/drawing/2014/main" xmlns="" val="884129875"/>
                        </a:ext>
                      </a:extLst>
                    </a:gridCol>
                    <a:gridCol w="5283779">
                      <a:extLst>
                        <a:ext uri="{9D8B030D-6E8A-4147-A177-3AD203B41FA5}">
                          <a16:colId xmlns:a16="http://schemas.microsoft.com/office/drawing/2014/main" xmlns="" val="2594977635"/>
                        </a:ext>
                      </a:extLst>
                    </a:gridCol>
                    <a:gridCol w="921670">
                      <a:extLst>
                        <a:ext uri="{9D8B030D-6E8A-4147-A177-3AD203B41FA5}">
                          <a16:colId xmlns:a16="http://schemas.microsoft.com/office/drawing/2014/main" xmlns="" val="3808144555"/>
                        </a:ext>
                      </a:extLst>
                    </a:gridCol>
                  </a:tblGrid>
                  <a:tr h="65007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GTE Order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2115702706"/>
                      </a:ext>
                    </a:extLst>
                  </a:tr>
                  <a:tr h="650079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Euler Backward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292103315"/>
                      </a:ext>
                    </a:extLst>
                  </a:tr>
                  <a:tr h="656321">
                    <a:tc rowSpan="2"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Trapezoidal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20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0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4234759689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8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8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0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1800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b="0" i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80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20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20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3282549118"/>
                      </a:ext>
                    </a:extLst>
                  </a:tr>
                  <a:tr h="706743">
                    <a:tc rowSpan="2"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Adams-Moulton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val="537345371"/>
                      </a:ext>
                    </a:extLst>
                  </a:tr>
                  <a:tr h="70879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9</m:t>
                                        </m:r>
                                      </m:num>
                                      <m:den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24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24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24</m:t>
                                        </m:r>
                                      </m:den>
                                    </m:f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20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0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712808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FEE2CE6-EC53-439A-995E-EF2494FAA5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2950779"/>
                  </p:ext>
                </p:extLst>
              </p:nvPr>
            </p:nvGraphicFramePr>
            <p:xfrm>
              <a:off x="374491" y="2808316"/>
              <a:ext cx="8422036" cy="35965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31505">
                      <a:extLst>
                        <a:ext uri="{9D8B030D-6E8A-4147-A177-3AD203B41FA5}">
                          <a16:colId xmlns:a16="http://schemas.microsoft.com/office/drawing/2014/main" val="3215159552"/>
                        </a:ext>
                      </a:extLst>
                    </a:gridCol>
                    <a:gridCol w="685082">
                      <a:extLst>
                        <a:ext uri="{9D8B030D-6E8A-4147-A177-3AD203B41FA5}">
                          <a16:colId xmlns:a16="http://schemas.microsoft.com/office/drawing/2014/main" val="884129875"/>
                        </a:ext>
                      </a:extLst>
                    </a:gridCol>
                    <a:gridCol w="5283779">
                      <a:extLst>
                        <a:ext uri="{9D8B030D-6E8A-4147-A177-3AD203B41FA5}">
                          <a16:colId xmlns:a16="http://schemas.microsoft.com/office/drawing/2014/main" val="2594977635"/>
                        </a:ext>
                      </a:extLst>
                    </a:gridCol>
                    <a:gridCol w="921670">
                      <a:extLst>
                        <a:ext uri="{9D8B030D-6E8A-4147-A177-3AD203B41FA5}">
                          <a16:colId xmlns:a16="http://schemas.microsoft.com/office/drawing/2014/main" val="3808144555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GTE Order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1570270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Euler Backward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2099" t="-104348" r="-17993" b="-31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2103315"/>
                      </a:ext>
                    </a:extLst>
                  </a:tr>
                  <a:tr h="707771">
                    <a:tc rowSpan="2"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Trapezoidal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2099" t="-200855" r="-17993" b="-2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20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0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34759689"/>
                      </a:ext>
                    </a:extLst>
                  </a:tr>
                  <a:tr h="7112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2099" t="-275000" r="-17993" b="-9218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20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20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82549118"/>
                      </a:ext>
                    </a:extLst>
                  </a:tr>
                  <a:tr h="706743">
                    <a:tc rowSpan="2">
                      <a:txBody>
                        <a:bodyPr/>
                        <a:lstStyle/>
                        <a:p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Adams-Moulton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7345371"/>
                      </a:ext>
                    </a:extLst>
                  </a:tr>
                  <a:tr h="70879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42099" t="-413793" r="-17993" b="-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20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0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28087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3742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4377459" cy="67858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ODE: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89888"/>
                <a:ext cx="7886700" cy="47870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1313" indent="-341313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method may also be seen as follows: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⟹         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1313" indent="-341313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Left side integral is straight forward.  Use Trapezoidal Method for the right side integral.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is known as the </a:t>
                </a:r>
                <a:r>
                  <a:rPr lang="en-US" b="1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Trapezoidal Method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89888"/>
                <a:ext cx="7886700" cy="4787075"/>
              </a:xfrm>
              <a:blipFill>
                <a:blip r:embed="rId2"/>
                <a:stretch>
                  <a:fillRect l="-1391" b="-1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51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73" y="203088"/>
            <a:ext cx="6253393" cy="616166"/>
          </a:xfrm>
        </p:spPr>
        <p:txBody>
          <a:bodyPr>
            <a:normAutofit/>
          </a:bodyPr>
          <a:lstStyle/>
          <a:p>
            <a:r>
              <a:rPr lang="en-US" sz="3600" dirty="0"/>
              <a:t>Euler Backward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2118" y="1590931"/>
                <a:ext cx="3555634" cy="449157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;   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=0.4</m:t>
                      </m:r>
                    </m:oMath>
                  </m:oMathPara>
                </a14:m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.4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0.4</m:t>
                          </m:r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0.4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×0.4</m:t>
                              </m:r>
                            </m:e>
                          </m:d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=0.6421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0.6421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+0.4</m:t>
                          </m:r>
                          <m:func>
                            <m:funcPr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0.8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×0.4</m:t>
                              </m:r>
                            </m:e>
                          </m:d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516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1.2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516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+0.4</m:t>
                          </m:r>
                          <m:func>
                            <m:func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1.2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×0.4</m:t>
                              </m:r>
                            </m:e>
                          </m:d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4939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118" y="1590931"/>
                <a:ext cx="3555634" cy="449157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5DB6F2C1-9878-420A-BA63-C227CCBD8768}"/>
                  </a:ext>
                </a:extLst>
              </p:cNvPr>
              <p:cNvSpPr txBox="1"/>
              <p:nvPr/>
            </p:nvSpPr>
            <p:spPr>
              <a:xfrm>
                <a:off x="4197096" y="939955"/>
                <a:ext cx="4724786" cy="2014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=−2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Continuing like this for 25 time steps to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B6F2C1-9878-420A-BA63-C227CCBD8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096" y="939955"/>
                <a:ext cx="4724786" cy="2014398"/>
              </a:xfrm>
              <a:prstGeom prst="rect">
                <a:avLst/>
              </a:prstGeom>
              <a:blipFill>
                <a:blip r:embed="rId3"/>
                <a:stretch>
                  <a:fillRect l="-1161" b="-3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E4FC6EF-8AEE-4DDE-9CA5-02EC5394E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888" y="3139430"/>
            <a:ext cx="5366248" cy="363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8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73" y="203088"/>
            <a:ext cx="6253393" cy="616166"/>
          </a:xfrm>
        </p:spPr>
        <p:txBody>
          <a:bodyPr>
            <a:normAutofit/>
          </a:bodyPr>
          <a:lstStyle/>
          <a:p>
            <a:r>
              <a:rPr lang="en-US" sz="3600" dirty="0"/>
              <a:t>Trapezoidal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3736" y="1590930"/>
                <a:ext cx="3722888" cy="451725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;   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=0.4</m:t>
                      </m:r>
                    </m:oMath>
                  </m:oMathPara>
                </a14:m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.4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0.4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0.2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func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0.4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0.4</m:t>
                              </m:r>
                            </m:e>
                          </m:d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=0.4842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0.4842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0.4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+0.2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.4</m:t>
                                  </m:r>
                                </m:e>
                              </m:func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0.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0.4</m:t>
                              </m:r>
                            </m:e>
                          </m:d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3656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1.2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3656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0.4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+0.2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0.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8</m:t>
                                  </m:r>
                                </m:e>
                              </m:func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8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.2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0.4</m:t>
                              </m:r>
                            </m:e>
                          </m:d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=0.3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923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736" y="1590930"/>
                <a:ext cx="3722888" cy="45172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5DB6F2C1-9878-420A-BA63-C227CCBD8768}"/>
                  </a:ext>
                </a:extLst>
              </p:cNvPr>
              <p:cNvSpPr txBox="1"/>
              <p:nvPr/>
            </p:nvSpPr>
            <p:spPr>
              <a:xfrm>
                <a:off x="3894064" y="833184"/>
                <a:ext cx="5035682" cy="2185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Continuing like this up to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B6F2C1-9878-420A-BA63-C227CCBD8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064" y="833184"/>
                <a:ext cx="5035682" cy="2185598"/>
              </a:xfrm>
              <a:prstGeom prst="rect">
                <a:avLst/>
              </a:prstGeom>
              <a:blipFill>
                <a:blip r:embed="rId3"/>
                <a:stretch>
                  <a:fillRect l="-1090" b="-3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17AFC3C-11EA-4249-A1E2-35B903DE4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752" y="3240432"/>
            <a:ext cx="5175288" cy="350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2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73" y="203088"/>
            <a:ext cx="6253393" cy="616166"/>
          </a:xfrm>
        </p:spPr>
        <p:txBody>
          <a:bodyPr>
            <a:normAutofit/>
          </a:bodyPr>
          <a:lstStyle/>
          <a:p>
            <a:r>
              <a:rPr lang="en-US" sz="3600" dirty="0"/>
              <a:t>Adams-Moulton (3</a:t>
            </a:r>
            <a:r>
              <a:rPr lang="en-US" sz="3600" baseline="30000" dirty="0"/>
              <a:t>rd</a:t>
            </a:r>
            <a:r>
              <a:rPr lang="en-US" sz="3600" dirty="0"/>
              <a:t> Order)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5DB6F2C1-9878-420A-BA63-C227CCBD8768}"/>
                  </a:ext>
                </a:extLst>
              </p:cNvPr>
              <p:cNvSpPr txBox="1"/>
              <p:nvPr/>
            </p:nvSpPr>
            <p:spPr>
              <a:xfrm>
                <a:off x="271228" y="1262952"/>
                <a:ext cx="8671603" cy="5183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0.4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6421 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      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=0.4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0.6421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0.4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0.8</m:t>
                                  </m:r>
                                </m:e>
                              </m:fun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−2</m:t>
                                  </m:r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×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0.6421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0.4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×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d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=0.4423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1.2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42</m:t>
                          </m:r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0.4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1.2</m:t>
                                  </m:r>
                                </m:e>
                              </m:fun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×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0.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×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0.6421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.4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d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=0.4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371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B6F2C1-9878-420A-BA63-C227CCBD8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28" y="1262952"/>
                <a:ext cx="8671603" cy="5183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25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42" y="312816"/>
            <a:ext cx="6253393" cy="616166"/>
          </a:xfrm>
        </p:spPr>
        <p:txBody>
          <a:bodyPr>
            <a:normAutofit/>
          </a:bodyPr>
          <a:lstStyle/>
          <a:p>
            <a:r>
              <a:rPr lang="en-US" sz="3600" dirty="0"/>
              <a:t>Adams-Moulton (4</a:t>
            </a:r>
            <a:r>
              <a:rPr lang="en-US" sz="3600" baseline="30000" dirty="0"/>
              <a:t>th</a:t>
            </a:r>
            <a:r>
              <a:rPr lang="en-US" sz="3600" dirty="0"/>
              <a:t> Order)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5DB6F2C1-9878-420A-BA63-C227CCBD8768}"/>
                  </a:ext>
                </a:extLst>
              </p:cNvPr>
              <p:cNvSpPr txBox="1"/>
              <p:nvPr/>
            </p:nvSpPr>
            <p:spPr>
              <a:xfrm>
                <a:off x="473942" y="1241798"/>
                <a:ext cx="8196116" cy="4994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19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−2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=1;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0.4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6421 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𝐸𝐵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;  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=0.4423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3);   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=0.4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1.2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d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0.442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3+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0.4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1.2</m:t>
                                  </m:r>
                                </m:e>
                              </m:func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×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0.4423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×0.6421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0.4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×1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=0.4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387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B6F2C1-9878-420A-BA63-C227CCBD8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42" y="1241798"/>
                <a:ext cx="8196116" cy="4994408"/>
              </a:xfrm>
              <a:prstGeom prst="rect">
                <a:avLst/>
              </a:prstGeom>
              <a:blipFill>
                <a:blip r:embed="rId2"/>
                <a:stretch>
                  <a:fillRect r="-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7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42" y="312817"/>
            <a:ext cx="8112274" cy="574140"/>
          </a:xfrm>
        </p:spPr>
        <p:txBody>
          <a:bodyPr>
            <a:noAutofit/>
          </a:bodyPr>
          <a:lstStyle/>
          <a:p>
            <a:r>
              <a:rPr lang="en-US" sz="2400" dirty="0"/>
              <a:t>Euler Backward, Trapezoidal, Adams-Moulton (3</a:t>
            </a:r>
            <a:r>
              <a:rPr lang="en-US" sz="2400" baseline="30000" dirty="0"/>
              <a:t>rd</a:t>
            </a:r>
            <a:r>
              <a:rPr lang="en-US" sz="2400" dirty="0"/>
              <a:t> and 4</a:t>
            </a:r>
            <a:r>
              <a:rPr lang="en-US" sz="2400" baseline="30000" dirty="0"/>
              <a:t>th</a:t>
            </a:r>
            <a:r>
              <a:rPr lang="en-US" sz="2400" dirty="0"/>
              <a:t> Order)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1B0B0B5-46E6-42FC-9B84-19F014B7B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9" y="1115403"/>
            <a:ext cx="4172756" cy="28284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753B66C-1731-456C-8BB1-C1D177BFE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017" y="1115403"/>
            <a:ext cx="4264395" cy="2890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B98BEA8-42A8-4C6A-81DF-75FFAD15A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27" y="3840340"/>
            <a:ext cx="4172755" cy="2828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9C7ABD7-FEFC-485E-92A0-CD4CF12BD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017" y="3943855"/>
            <a:ext cx="4264395" cy="289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0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4178"/>
          </a:xfrm>
        </p:spPr>
        <p:txBody>
          <a:bodyPr>
            <a:noAutofit/>
          </a:bodyPr>
          <a:lstStyle/>
          <a:p>
            <a:r>
              <a:rPr lang="en-US" sz="3600" dirty="0"/>
              <a:t>Observations: implicit multi-step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25F200-87C6-4246-93BA-F722123F4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89305"/>
            <a:ext cx="7886700" cy="5095180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few things to note for multi-step implicit methods: Euler Backward, Trapezoidal, Adams-Moulton </a:t>
            </a:r>
          </a:p>
          <a:p>
            <a:pPr marL="798513" lvl="1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methods above the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order cannot start by themselves.  Accuracy of the higher order method is affected if the starting values are used from the lower order methods. </a:t>
            </a:r>
          </a:p>
          <a:p>
            <a:pPr marL="1255713" lvl="2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solve the start-up problem?</a:t>
            </a:r>
          </a:p>
          <a:p>
            <a:pPr marL="798513" lvl="1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implicit multi-step methods may involve solution of non-linear equations (if </a:t>
            </a:r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contains a non-linear function of the dependent variable </a:t>
            </a:r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1255713" lvl="2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there a way to avoid this solution of non-linear equations?</a:t>
            </a:r>
          </a:p>
          <a:p>
            <a:pPr marL="798513" lvl="1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numerical oscillations (instability) observed in any of the implicit methods: </a:t>
            </a:r>
          </a:p>
          <a:p>
            <a:pPr marL="1255713" lvl="2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the same order explicit multi-step methods show oscillation but implicit ones don’t? </a:t>
            </a:r>
          </a:p>
          <a:p>
            <a:pPr marL="1255713" lvl="2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they show oscillation under any conditions or are they oscillation-proof under all conditions?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90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71611"/>
            <a:ext cx="7280911" cy="651342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Application: Backward Difference Formulae (BDF)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981" y="1108640"/>
                <a:ext cx="8140859" cy="151308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0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 BDF is Euler Backward. Let’s apply the rest.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981" y="1108640"/>
                <a:ext cx="8140859" cy="1513088"/>
              </a:xfrm>
              <a:blipFill>
                <a:blip r:embed="rId3"/>
                <a:stretch>
                  <a:fillRect l="-749" b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7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B5B7CE8C-2479-43F1-A7B2-46648B9B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xmlns="" id="{4FEE2CE6-EC53-439A-995E-EF2494FAA58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5370" y="2621728"/>
              <a:ext cx="8140859" cy="41574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7341">
                      <a:extLst>
                        <a:ext uri="{9D8B030D-6E8A-4147-A177-3AD203B41FA5}">
                          <a16:colId xmlns:a16="http://schemas.microsoft.com/office/drawing/2014/main" xmlns="" val="884129875"/>
                        </a:ext>
                      </a:extLst>
                    </a:gridCol>
                    <a:gridCol w="6711696">
                      <a:extLst>
                        <a:ext uri="{9D8B030D-6E8A-4147-A177-3AD203B41FA5}">
                          <a16:colId xmlns:a16="http://schemas.microsoft.com/office/drawing/2014/main" xmlns="" val="2594977635"/>
                        </a:ext>
                      </a:extLst>
                    </a:gridCol>
                    <a:gridCol w="861822">
                      <a:extLst>
                        <a:ext uri="{9D8B030D-6E8A-4147-A177-3AD203B41FA5}">
                          <a16:colId xmlns:a16="http://schemas.microsoft.com/office/drawing/2014/main" xmlns="" val="3808144555"/>
                        </a:ext>
                      </a:extLst>
                    </a:gridCol>
                  </a:tblGrid>
                  <a:tr h="6988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GTE Order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2115702706"/>
                      </a:ext>
                    </a:extLst>
                  </a:tr>
                  <a:tr h="4408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292103315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16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4234759689"/>
                      </a:ext>
                    </a:extLst>
                  </a:tr>
                  <a:tr h="6499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−3</m:t>
                                </m:r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−2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16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3282549118"/>
                      </a:ext>
                    </a:extLst>
                  </a:tr>
                  <a:tr h="585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25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−4</m:t>
                                </m:r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+3</m:t>
                                </m:r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−2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−3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16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71280875"/>
                      </a:ext>
                    </a:extLst>
                  </a:tr>
                  <a:tr h="6025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137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60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−5</m:t>
                                </m:r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+5</m:t>
                                </m:r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10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−2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−3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−4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16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2944749704"/>
                      </a:ext>
                    </a:extLst>
                  </a:tr>
                  <a:tr h="5834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49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−6</m:t>
                                </m:r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15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20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−2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15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−3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−4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−5</m:t>
                                    </m:r>
                                  </m:sub>
                                </m:sSub>
                                <m:r>
                                  <a:rPr lang="en-US" sz="1600" i="0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16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h</m:t>
                                </m:r>
                                <m:sSub>
                                  <m:sSubPr>
                                    <m:ctrlP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600" i="0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16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498751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4FEE2CE6-EC53-439A-995E-EF2494FAA5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7910329"/>
                  </p:ext>
                </p:extLst>
              </p:nvPr>
            </p:nvGraphicFramePr>
            <p:xfrm>
              <a:off x="425370" y="2621728"/>
              <a:ext cx="8140859" cy="41574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67341">
                      <a:extLst>
                        <a:ext uri="{9D8B030D-6E8A-4147-A177-3AD203B41FA5}">
                          <a16:colId xmlns:a16="http://schemas.microsoft.com/office/drawing/2014/main" val="884129875"/>
                        </a:ext>
                      </a:extLst>
                    </a:gridCol>
                    <a:gridCol w="6711696">
                      <a:extLst>
                        <a:ext uri="{9D8B030D-6E8A-4147-A177-3AD203B41FA5}">
                          <a16:colId xmlns:a16="http://schemas.microsoft.com/office/drawing/2014/main" val="2594977635"/>
                        </a:ext>
                      </a:extLst>
                    </a:gridCol>
                    <a:gridCol w="861822">
                      <a:extLst>
                        <a:ext uri="{9D8B030D-6E8A-4147-A177-3AD203B41FA5}">
                          <a16:colId xmlns:a16="http://schemas.microsoft.com/office/drawing/2014/main" val="3808144555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Method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GTE Order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15702706"/>
                      </a:ext>
                    </a:extLst>
                  </a:tr>
                  <a:tr h="4408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530" t="-164384" r="-13249" b="-6808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2103315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530" t="-198969" r="-13249" b="-412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16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34759689"/>
                      </a:ext>
                    </a:extLst>
                  </a:tr>
                  <a:tr h="6499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530" t="-271028" r="-13249" b="-2738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16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82549118"/>
                      </a:ext>
                    </a:extLst>
                  </a:tr>
                  <a:tr h="585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530" t="-413542" r="-13249" b="-205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16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1280875"/>
                      </a:ext>
                    </a:extLst>
                  </a:tr>
                  <a:tr h="60252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530" t="-497980" r="-13249" b="-989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16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44749704"/>
                      </a:ext>
                    </a:extLst>
                  </a:tr>
                  <a:tr h="5834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8530" t="-616667" r="-13249" b="-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</a:t>
                          </a:r>
                          <a:r>
                            <a:rPr lang="en-US" sz="1600" i="0" baseline="300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i="1" baseline="30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987515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0508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73" y="203088"/>
            <a:ext cx="6253393" cy="616166"/>
          </a:xfrm>
        </p:spPr>
        <p:txBody>
          <a:bodyPr>
            <a:normAutofit/>
          </a:bodyPr>
          <a:lstStyle/>
          <a:p>
            <a:r>
              <a:rPr lang="en-US" sz="3200" dirty="0"/>
              <a:t>BDF (1</a:t>
            </a:r>
            <a:r>
              <a:rPr lang="en-US" sz="3200" baseline="30000" dirty="0"/>
              <a:t>st</a:t>
            </a:r>
            <a:r>
              <a:rPr lang="en-US" sz="3200" dirty="0"/>
              <a:t> and 2</a:t>
            </a:r>
            <a:r>
              <a:rPr lang="en-US" sz="3200" baseline="30000" dirty="0"/>
              <a:t>nd</a:t>
            </a:r>
            <a:r>
              <a:rPr lang="en-US" sz="3200" dirty="0"/>
              <a:t> Order)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5DB6F2C1-9878-420A-BA63-C227CCBD8768}"/>
                  </a:ext>
                </a:extLst>
              </p:cNvPr>
              <p:cNvSpPr txBox="1"/>
              <p:nvPr/>
            </p:nvSpPr>
            <p:spPr>
              <a:xfrm>
                <a:off x="271228" y="819254"/>
                <a:ext cx="8717324" cy="5896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=−2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7663" indent="-347663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baseline="30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</a:t>
                </a: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 (Euler Backward)</a:t>
                </a: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7663" indent="-347663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baseline="30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</a:t>
                </a: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=0.4;  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=1;  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0.4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=0.6421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0.6421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0.4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×0.4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4657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1.2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4657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0.6421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+0.4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1.2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×0.4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=0.4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275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DB6F2C1-9878-420A-BA63-C227CCBD8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28" y="819254"/>
                <a:ext cx="8717324" cy="5896422"/>
              </a:xfrm>
              <a:prstGeom prst="rect">
                <a:avLst/>
              </a:prstGeom>
              <a:blipFill rotWithShape="0">
                <a:blip r:embed="rId2"/>
                <a:stretch>
                  <a:fillRect l="-4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45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73" y="203088"/>
            <a:ext cx="6253393" cy="616166"/>
          </a:xfrm>
        </p:spPr>
        <p:txBody>
          <a:bodyPr>
            <a:normAutofit/>
          </a:bodyPr>
          <a:lstStyle/>
          <a:p>
            <a:r>
              <a:rPr lang="en-US" sz="3200" dirty="0"/>
              <a:t>BDF (3</a:t>
            </a:r>
            <a:r>
              <a:rPr lang="en-US" sz="3200" baseline="30000" dirty="0"/>
              <a:t>rd</a:t>
            </a:r>
            <a:r>
              <a:rPr lang="en-US" sz="3200" dirty="0"/>
              <a:t> and 4</a:t>
            </a:r>
            <a:r>
              <a:rPr lang="en-US" sz="3200" baseline="30000" dirty="0"/>
              <a:t>th</a:t>
            </a:r>
            <a:r>
              <a:rPr lang="en-US" sz="3200" dirty="0"/>
              <a:t> Order)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5DB6F2C1-9878-420A-BA63-C227CCBD8768}"/>
                  </a:ext>
                </a:extLst>
              </p:cNvPr>
              <p:cNvSpPr txBox="1"/>
              <p:nvPr/>
            </p:nvSpPr>
            <p:spPr>
              <a:xfrm>
                <a:off x="213338" y="718670"/>
                <a:ext cx="8717324" cy="5771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7663" indent="-347663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baseline="30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</a:t>
                </a: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=0.4;  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=1;   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0.4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=0.6421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𝐸𝐵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;  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4657 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𝐵𝐷𝐹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1.2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4657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0.6421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+0.4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1.2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×0.4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=0.4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330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47663" indent="-347663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baseline="30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=0.4;             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=1;   </m:t>
                      </m:r>
                      <m:r>
                        <a:rPr lang="en-US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</m:t>
                      </m:r>
                      <m:r>
                        <a:rPr lang="en-US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0.4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=0.6421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𝐸𝐵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;  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=0.4657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𝐵𝐷𝐹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;         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1.2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=0.4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330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𝐵𝐷𝐹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330−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×0.4657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×0.6421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+0.4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×0.4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=0.4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B6F2C1-9878-420A-BA63-C227CCBD8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38" y="718670"/>
                <a:ext cx="8717324" cy="5771132"/>
              </a:xfrm>
              <a:prstGeom prst="rect">
                <a:avLst/>
              </a:prstGeom>
              <a:blipFill>
                <a:blip r:embed="rId2"/>
                <a:stretch>
                  <a:fillRect l="-490" t="-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622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73" y="203088"/>
            <a:ext cx="6253393" cy="616166"/>
          </a:xfrm>
        </p:spPr>
        <p:txBody>
          <a:bodyPr>
            <a:normAutofit/>
          </a:bodyPr>
          <a:lstStyle/>
          <a:p>
            <a:r>
              <a:rPr lang="en-US" sz="3200" dirty="0"/>
              <a:t>BDF (5</a:t>
            </a:r>
            <a:r>
              <a:rPr lang="en-US" sz="3200" baseline="30000" dirty="0"/>
              <a:t>th</a:t>
            </a:r>
            <a:r>
              <a:rPr lang="en-US" sz="3200" dirty="0"/>
              <a:t> and 6</a:t>
            </a:r>
            <a:r>
              <a:rPr lang="en-US" sz="3200" baseline="30000" dirty="0"/>
              <a:t>th</a:t>
            </a:r>
            <a:r>
              <a:rPr lang="en-US" sz="3200" dirty="0"/>
              <a:t> Order)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5DB6F2C1-9878-420A-BA63-C227CCBD8768}"/>
                  </a:ext>
                </a:extLst>
              </p:cNvPr>
              <p:cNvSpPr txBox="1"/>
              <p:nvPr/>
            </p:nvSpPr>
            <p:spPr>
              <a:xfrm>
                <a:off x="271228" y="736773"/>
                <a:ext cx="8717324" cy="5687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7663" indent="-347663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r>
                  <a:rPr lang="en-US" baseline="30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137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60</m:t>
                                  </m:r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=0.4;             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=1;   </m:t>
                      </m:r>
                      <m:r>
                        <a:rPr lang="en-US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</m:t>
                      </m:r>
                      <m:r>
                        <a:rPr lang="en-US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0.4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=0.6421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𝐸𝐵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;  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=0.4657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𝐵𝐷𝐹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1.2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=0.4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330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𝐵𝐷𝐹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);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=0.4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65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0 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𝐵𝐷𝐹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.0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×0.4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650−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×0.4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330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4657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×0.6421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+0.4</m:t>
                          </m:r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137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60</m:t>
                                  </m:r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×0.4</m:t>
                              </m:r>
                            </m:e>
                          </m:d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=0.4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779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347663" indent="-347663"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en-US" baseline="30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=0.4;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=1; </m:t>
                      </m:r>
                      <m:r>
                        <a:rPr lang="en-US" sz="16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0.4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=0.6421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𝐸𝐵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;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=0.4657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𝐵𝐷𝐹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; 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1.2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=0.4330 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𝐵𝐷𝐹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3);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1.6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=0.4650 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𝐵𝐷𝐹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4);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2.0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=0.4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779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𝐵𝐷𝐹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×0.4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779−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×0.4650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×0.4330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×0.4657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×0.6421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+0.4</m:t>
                          </m:r>
                          <m:func>
                            <m:funcPr>
                              <m:ctrlP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49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den>
                              </m:f>
                              <m:r>
                                <a:rPr lang="en-US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×0.4</m:t>
                              </m:r>
                            </m:e>
                          </m:d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=0.4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290</m:t>
                      </m:r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B6F2C1-9878-420A-BA63-C227CCBD8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28" y="736773"/>
                <a:ext cx="8717324" cy="5687454"/>
              </a:xfrm>
              <a:prstGeom prst="rect">
                <a:avLst/>
              </a:prstGeom>
              <a:blipFill>
                <a:blip r:embed="rId2"/>
                <a:stretch>
                  <a:fillRect l="-419" t="-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512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4178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Multi-Step Methods: Explicit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269" y="1392744"/>
                <a:ext cx="8385462" cy="510012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General form of multi-step or Adams-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Bashforth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methods: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0, 1, 2, …., </a:t>
                </a:r>
                <a:r>
                  <a:rPr lang="en-US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uniform time step size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1313" indent="-341313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Let’s expand all the terms in Taylor’s series and equate LHS with RHS!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269" y="1392744"/>
                <a:ext cx="8385462" cy="5100129"/>
              </a:xfrm>
              <a:blipFill>
                <a:blip r:embed="rId3"/>
                <a:stretch>
                  <a:fillRect l="-945" t="-1314" b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208616"/>
              </p:ext>
            </p:extLst>
          </p:nvPr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5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30" y="200276"/>
            <a:ext cx="7645930" cy="464413"/>
          </a:xfrm>
        </p:spPr>
        <p:txBody>
          <a:bodyPr>
            <a:noAutofit/>
          </a:bodyPr>
          <a:lstStyle/>
          <a:p>
            <a:r>
              <a:rPr lang="en-US" sz="2400" dirty="0"/>
              <a:t>BDF (1</a:t>
            </a:r>
            <a:r>
              <a:rPr lang="en-US" sz="2400" baseline="30000" dirty="0"/>
              <a:t>st</a:t>
            </a:r>
            <a:r>
              <a:rPr lang="en-US" sz="2400" dirty="0"/>
              <a:t> to 6</a:t>
            </a:r>
            <a:r>
              <a:rPr lang="en-US" sz="2400" baseline="30000" dirty="0"/>
              <a:t>th</a:t>
            </a:r>
            <a:r>
              <a:rPr lang="en-US" sz="2400" dirty="0"/>
              <a:t> Order)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0777138-C177-4C9B-88F4-80B15F99A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206"/>
            <a:ext cx="2990087" cy="2026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29C5470-4495-41CD-B167-B746C679B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087" y="1402206"/>
            <a:ext cx="2990086" cy="20300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F4A8641-E55D-4842-B449-7A8806F8A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173" y="1357041"/>
            <a:ext cx="3123348" cy="21171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B2F03A6-AE6C-4899-8495-EF7B62305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816192"/>
            <a:ext cx="2990086" cy="20300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12A0A59-AEC2-47CD-9121-D405C40A5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088" y="3816192"/>
            <a:ext cx="2990086" cy="20267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651B8A8-8E70-4F54-9B18-03A7FA8C8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0173" y="3812959"/>
            <a:ext cx="2990087" cy="203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3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4178"/>
          </a:xfrm>
        </p:spPr>
        <p:txBody>
          <a:bodyPr>
            <a:noAutofit/>
          </a:bodyPr>
          <a:lstStyle/>
          <a:p>
            <a:r>
              <a:rPr lang="en-US" sz="3600" dirty="0"/>
              <a:t>Observations: BDF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25F200-87C6-4246-93BA-F722123F4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89305"/>
            <a:ext cx="7886700" cy="509518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few things to note for the BDF:</a:t>
            </a:r>
          </a:p>
          <a:p>
            <a:pPr marL="798513" lvl="1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methods above the </a:t>
            </a:r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order cannot start by themselves.  Accuracy of the higher order method is affected if the starting values are used from the lower order methods.  </a:t>
            </a:r>
          </a:p>
          <a:p>
            <a:pPr marL="1255713" lvl="2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solve the start-up problem?</a:t>
            </a:r>
          </a:p>
          <a:p>
            <a:pPr marL="798513" lvl="1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BDF may involve solution of non-linear equations (if </a:t>
            </a:r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contains a non-linear function of the dependent variable </a:t>
            </a:r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1255713" lvl="2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there a way to avoid this solution of non-linear equations?</a:t>
            </a:r>
          </a:p>
          <a:p>
            <a:pPr marL="798513" lvl="1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numerical oscillations (instability) observed in any of the BDFs: </a:t>
            </a:r>
          </a:p>
          <a:p>
            <a:pPr marL="1255713" lvl="2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the same order explicit multi-step methods show oscillation but BDFs do not? </a:t>
            </a:r>
          </a:p>
          <a:p>
            <a:pPr marL="1255713" lvl="2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they show oscillation under any conditions or are they oscillation-proof under all conditions?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41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234796"/>
            <a:ext cx="7850666" cy="64189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Applications: Runge-</a:t>
            </a:r>
            <a:r>
              <a:rPr lang="en-US" sz="4000" dirty="0" err="1"/>
              <a:t>Kutta</a:t>
            </a:r>
            <a:r>
              <a:rPr lang="en-US" sz="4000" dirty="0"/>
              <a:t> (R-K)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3202" y="988938"/>
                <a:ext cx="8283964" cy="551171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2400" baseline="30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US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 Runge-</a:t>
                </a:r>
                <a:r>
                  <a:rPr lang="en-US" altLang="en-US" sz="24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Kutta</a:t>
                </a:r>
                <a:r>
                  <a:rPr lang="en-US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(aka </a:t>
                </a:r>
                <a:r>
                  <a:rPr lang="en-US" altLang="en-US" sz="2400" i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Ralston’s</a:t>
                </a:r>
                <a:r>
                  <a:rPr lang="en-US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method):</a:t>
                </a:r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      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en-US" sz="2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4</a:t>
                </a:r>
                <a:r>
                  <a:rPr lang="en-US" altLang="en-US" sz="2400" baseline="300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 Runge-</a:t>
                </a:r>
                <a:r>
                  <a:rPr lang="en-US" altLang="en-US" sz="2400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Kutta</a:t>
                </a:r>
                <a:r>
                  <a:rPr lang="en-US" altLang="en-US" sz="2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Method:</a:t>
                </a:r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      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202" y="988938"/>
                <a:ext cx="8283964" cy="5511716"/>
              </a:xfrm>
              <a:blipFill>
                <a:blip r:embed="rId3"/>
                <a:stretch>
                  <a:fillRect l="-1030" t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1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B5B7CE8C-2479-43F1-A7B2-46648B9B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26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234796"/>
            <a:ext cx="7850666" cy="641895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00FF"/>
                </a:solidFill>
              </a:rPr>
              <a:t>Runge-</a:t>
            </a:r>
            <a:r>
              <a:rPr lang="en-US" sz="4000" dirty="0" err="1">
                <a:solidFill>
                  <a:srgbClr val="0000FF"/>
                </a:solidFill>
              </a:rPr>
              <a:t>Kutta</a:t>
            </a:r>
            <a:r>
              <a:rPr lang="en-US" sz="4000" dirty="0">
                <a:solidFill>
                  <a:srgbClr val="0000FF"/>
                </a:solidFill>
              </a:rPr>
              <a:t> (R-K) Method (2</a:t>
            </a:r>
            <a:r>
              <a:rPr lang="en-US" sz="4000" baseline="30000" dirty="0">
                <a:solidFill>
                  <a:srgbClr val="0000FF"/>
                </a:solidFill>
              </a:rPr>
              <a:t>nd</a:t>
            </a:r>
            <a:r>
              <a:rPr lang="en-US" sz="4000" dirty="0">
                <a:solidFill>
                  <a:srgbClr val="0000FF"/>
                </a:solidFill>
              </a:rPr>
              <a:t> Order)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3202" y="988938"/>
                <a:ext cx="8283964" cy="551171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=−2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en-US" sz="1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; 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=0.4;               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=−2;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0.4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×0.4</m:t>
                              </m:r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=−0.5045;        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0.4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−0.5045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=0.5988</m:t>
                      </m:r>
                    </m:oMath>
                  </m:oMathPara>
                </a14:m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0.5988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.4</m:t>
                          </m:r>
                        </m:e>
                      </m:func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0.8082</m:t>
                      </m:r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0.5988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×0.4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0.8082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×0.4</m:t>
                              </m:r>
                            </m:e>
                          </m:d>
                        </m:e>
                      </m:func>
                      <m:r>
                        <a:rPr lang="en-US" sz="1800" i="1">
                          <a:latin typeface="Cambria Math" panose="02040503050406030204" pitchFamily="18" charset="0"/>
                        </a:rPr>
                        <m:t>=−0.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06848</m:t>
                      </m:r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0.5988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0.4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0.8082</m:t>
                              </m:r>
                            </m:num>
                            <m:den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−0.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06848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4728</m:t>
                      </m:r>
                    </m:oMath>
                  </m:oMathPara>
                </a14:m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202" y="988938"/>
                <a:ext cx="8283964" cy="5511716"/>
              </a:xfrm>
              <a:blipFill>
                <a:blip r:embed="rId3"/>
                <a:stretch>
                  <a:fillRect l="-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5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B5B7CE8C-2479-43F1-A7B2-46648B9B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7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234796"/>
            <a:ext cx="7850666" cy="64189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FF"/>
                </a:solidFill>
              </a:rPr>
              <a:t>Runge-</a:t>
            </a:r>
            <a:r>
              <a:rPr lang="en-US" sz="4000" dirty="0" err="1">
                <a:solidFill>
                  <a:srgbClr val="0000FF"/>
                </a:solidFill>
              </a:rPr>
              <a:t>Kutta</a:t>
            </a:r>
            <a:r>
              <a:rPr lang="en-US" sz="4000" dirty="0">
                <a:solidFill>
                  <a:srgbClr val="0000FF"/>
                </a:solidFill>
              </a:rPr>
              <a:t> (R-K) Method (4</a:t>
            </a:r>
            <a:r>
              <a:rPr lang="en-US" sz="4000" baseline="30000" dirty="0">
                <a:solidFill>
                  <a:srgbClr val="0000FF"/>
                </a:solidFill>
              </a:rPr>
              <a:t>th</a:t>
            </a:r>
            <a:r>
              <a:rPr lang="en-US" sz="4000" dirty="0">
                <a:solidFill>
                  <a:srgbClr val="0000FF"/>
                </a:solidFill>
              </a:rPr>
              <a:t> Order)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3202" y="988938"/>
                <a:ext cx="8283964" cy="551171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=−2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         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b="0" i="0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;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en-US" altLang="en-US" sz="1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;        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num>
                                <m:den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;      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=0.4;               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2;  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num>
                            <m:den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0.4</m:t>
                                  </m:r>
                                </m:num>
                                <m:den>
                                  <m: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.10013</m:t>
                      </m:r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num>
                            <m:den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1.10013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0.4</m:t>
                                  </m:r>
                                </m:num>
                                <m:den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800" i="1">
                          <a:latin typeface="Cambria Math" panose="02040503050406030204" pitchFamily="18" charset="0"/>
                        </a:rPr>
                        <m:t>=−1.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4008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0.4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4008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d>
                        </m:e>
                      </m:func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0.4899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.4</m:t>
                          </m:r>
                        </m:e>
                      </m:d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0.4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−1.10013−1.4008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−0.4899</m:t>
                              </m:r>
                            </m:num>
                            <m:den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5137</m:t>
                      </m:r>
                    </m:oMath>
                  </m:oMathPara>
                </a14:m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202" y="988938"/>
                <a:ext cx="8283964" cy="5511716"/>
              </a:xfrm>
              <a:blipFill>
                <a:blip r:embed="rId3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9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B5B7CE8C-2479-43F1-A7B2-46648B9B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6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234796"/>
            <a:ext cx="7850666" cy="64189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FF"/>
                </a:solidFill>
              </a:rPr>
              <a:t>Runge-</a:t>
            </a:r>
            <a:r>
              <a:rPr lang="en-US" sz="4000" dirty="0" err="1">
                <a:solidFill>
                  <a:srgbClr val="0000FF"/>
                </a:solidFill>
              </a:rPr>
              <a:t>Kutta</a:t>
            </a:r>
            <a:r>
              <a:rPr lang="en-US" sz="4000" dirty="0">
                <a:solidFill>
                  <a:srgbClr val="0000FF"/>
                </a:solidFill>
              </a:rPr>
              <a:t> (R-K) Method (4</a:t>
            </a:r>
            <a:r>
              <a:rPr lang="en-US" sz="4000" baseline="30000" dirty="0">
                <a:solidFill>
                  <a:srgbClr val="0000FF"/>
                </a:solidFill>
              </a:rPr>
              <a:t>th</a:t>
            </a:r>
            <a:r>
              <a:rPr lang="en-US" sz="4000" dirty="0">
                <a:solidFill>
                  <a:srgbClr val="0000FF"/>
                </a:solidFill>
              </a:rPr>
              <a:t> Order)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3202" y="988938"/>
                <a:ext cx="8283964" cy="551171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=0.4;               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.4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0.5137</m:t>
                      </m:r>
                    </m:oMath>
                  </m:oMathPara>
                </a14:m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0.5137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.4</m:t>
                          </m:r>
                        </m:e>
                      </m:func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0.6380</m:t>
                      </m:r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0.5137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num>
                            <m:den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0.6380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0.4</m:t>
                                  </m:r>
                                </m:num>
                                <m:den>
                                  <m: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.2076</m:t>
                      </m:r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0.5137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num>
                            <m:den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0.2076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0.4</m:t>
                                  </m:r>
                                </m:num>
                                <m:den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.3798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0.5137</m:t>
                          </m:r>
                          <m:r>
                            <a:rPr lang="en-US" sz="18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0.4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.3798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.4</m:t>
                              </m:r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d>
                        </m:e>
                      </m:func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0.00627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.8</m:t>
                          </m:r>
                        </m:e>
                      </m:d>
                      <m:r>
                        <a:rPr lang="en-US" sz="1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0.4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−0.6380</m:t>
                              </m:r>
                            </m:num>
                            <m:den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−0.2076−0.3798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−0.00627</m:t>
                              </m:r>
                            </m:num>
                            <m:den>
                              <m:r>
                                <a:rPr lang="en-US" sz="180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3925</m:t>
                      </m:r>
                    </m:oMath>
                  </m:oMathPara>
                </a14:m>
                <a:endPara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202" y="988938"/>
                <a:ext cx="8283964" cy="5511716"/>
              </a:xfrm>
              <a:blipFill>
                <a:blip r:embed="rId2"/>
                <a:stretch>
                  <a:fillRect l="-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0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30" y="200276"/>
            <a:ext cx="7645930" cy="464413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Runge-</a:t>
            </a:r>
            <a:r>
              <a:rPr lang="en-US" sz="2400" dirty="0" err="1">
                <a:solidFill>
                  <a:srgbClr val="0000FF"/>
                </a:solidFill>
              </a:rPr>
              <a:t>Kutta</a:t>
            </a:r>
            <a:r>
              <a:rPr lang="en-US" sz="2400" dirty="0">
                <a:solidFill>
                  <a:srgbClr val="0000FF"/>
                </a:solidFill>
              </a:rPr>
              <a:t> Methods (2</a:t>
            </a:r>
            <a:r>
              <a:rPr lang="en-US" sz="2400" baseline="30000" dirty="0">
                <a:solidFill>
                  <a:srgbClr val="0000FF"/>
                </a:solidFill>
              </a:rPr>
              <a:t>nd</a:t>
            </a:r>
            <a:r>
              <a:rPr lang="en-US" sz="2400" dirty="0">
                <a:solidFill>
                  <a:srgbClr val="0000FF"/>
                </a:solidFill>
              </a:rPr>
              <a:t> and 4</a:t>
            </a:r>
            <a:r>
              <a:rPr lang="en-US" sz="2400" baseline="30000" dirty="0">
                <a:solidFill>
                  <a:srgbClr val="0000FF"/>
                </a:solidFill>
              </a:rPr>
              <a:t>th</a:t>
            </a:r>
            <a:r>
              <a:rPr lang="en-US" sz="2400" dirty="0">
                <a:solidFill>
                  <a:srgbClr val="0000FF"/>
                </a:solidFill>
              </a:rPr>
              <a:t> Order)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12DFDE4-38C8-46B8-A2F5-C5EC5F16B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83252"/>
            <a:ext cx="4224528" cy="286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CC642CA-9DFB-40AB-ABF4-0921FC97B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809912"/>
            <a:ext cx="4314530" cy="2929216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D7614FCF-D3D9-4671-A2E8-138D2C8D3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704" y="1289305"/>
            <a:ext cx="4407408" cy="536841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few things to note for the R-K:</a:t>
            </a:r>
          </a:p>
          <a:p>
            <a:pPr marL="798513" lvl="1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order methods are explicit!</a:t>
            </a:r>
          </a:p>
          <a:p>
            <a:pPr marL="798513" lvl="1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None of them involve solution of non-linear equations </a:t>
            </a:r>
          </a:p>
          <a:p>
            <a:pPr marL="798513" lvl="1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None of them have start-up problems!</a:t>
            </a:r>
          </a:p>
          <a:p>
            <a:pPr marL="798513" lvl="1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every time steps, number of FLOPs are larger for the R-K methods!</a:t>
            </a:r>
          </a:p>
          <a:p>
            <a:pPr marL="798513" lvl="1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numerical oscillations (instability) observed in any of the R-Ks: </a:t>
            </a:r>
          </a:p>
          <a:p>
            <a:pPr marL="1255713" lvl="2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the same order explicit multi-step methods show oscillation but R-Ks do not? </a:t>
            </a:r>
          </a:p>
          <a:p>
            <a:pPr marL="1255713" lvl="2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they show oscillation under any conditions or are they oscillation-proof under all conditions?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14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41297"/>
          </a:xfrm>
        </p:spPr>
        <p:txBody>
          <a:bodyPr>
            <a:noAutofit/>
          </a:bodyPr>
          <a:lstStyle/>
          <a:p>
            <a:r>
              <a:rPr lang="en-US" sz="3600" dirty="0"/>
              <a:t>Applications: Summary of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25F200-87C6-4246-93BA-F722123F4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89305"/>
            <a:ext cx="7886700" cy="5095180"/>
          </a:xfrm>
        </p:spPr>
        <p:txBody>
          <a:bodyPr>
            <a:normAutofit fontScale="92500" lnSpcReduction="20000"/>
          </a:bodyPr>
          <a:lstStyle/>
          <a:p>
            <a:pPr marL="341313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of the higher order multi-step and BDF methods are affected if the starting values are used from the lower order methods.  </a:t>
            </a:r>
          </a:p>
          <a:p>
            <a:pPr marL="798513" lvl="1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start these non-self starting algorithms?</a:t>
            </a:r>
          </a:p>
          <a:p>
            <a:pPr marL="341313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implicit methods (multi-step and BDF) may involve solution of non-linear equations (if </a:t>
            </a:r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contains a non-linear function of the dependent variable </a:t>
            </a:r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798513" lvl="1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there a way to avoid this solution of non-linear equations?</a:t>
            </a:r>
          </a:p>
          <a:p>
            <a:pPr marL="341313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oscillations (instability) observed in some methods and not in some!</a:t>
            </a:r>
          </a:p>
          <a:p>
            <a:pPr marL="798513" lvl="1" indent="-341313">
              <a:lnSpc>
                <a:spcPct val="100000"/>
              </a:lnSpc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there a way to predict and therefore, choose correct parameters for algorithm so that the numerical oscillations can be avoided?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51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4178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Multi-Step Methods: Explicit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490" y="1218367"/>
                <a:ext cx="8473675" cy="5352761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2400" dirty="0"/>
                  <a:t>Thus, we have reduced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2!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″</m:t>
                                    </m:r>
                                  </m:sup>
                                </m:sSup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3!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‴</m:t>
                                    </m:r>
                                  </m:sup>
                                </m:sSup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4!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𝐼𝑉</m:t>
                                </m:r>
                              </m:sup>
                            </m:sSub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𝜊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″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2!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‴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3!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𝐼𝑉</m:t>
                                    </m:r>
                                  </m:sup>
                                </m:sSubSup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𝜊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                             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″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2!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‴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3!</m:t>
                                    </m:r>
                                  </m:den>
                                </m:f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𝐼𝑉</m:t>
                                    </m:r>
                                  </m:sup>
                                </m:sSubSup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𝜊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24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Grouping Terms: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2!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″</m:t>
                                    </m:r>
                                  </m:sup>
                                </m:sSup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3!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‴</m:t>
                                    </m:r>
                                  </m:sup>
                                </m:sSup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4!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𝐼𝑉</m:t>
                                </m:r>
                              </m:sup>
                            </m:sSub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𝜊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″</m:t>
                                    </m:r>
                                  </m:sup>
                                </m:sSup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‴</m:t>
                                </m:r>
                              </m:sup>
                            </m:s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𝐼𝑉</m:t>
                                </m:r>
                              </m:sup>
                            </m:sSub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𝜊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490" y="1218367"/>
                <a:ext cx="8473675" cy="5352761"/>
              </a:xfrm>
              <a:blipFill>
                <a:blip r:embed="rId3"/>
                <a:stretch>
                  <a:fillRect l="-719" t="-3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B5B7CE8C-2479-43F1-A7B2-46648B9B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0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4178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Multi-Step Methods: Explicit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490" y="1218367"/>
                <a:ext cx="8473675" cy="5352761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2!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″</m:t>
                                    </m:r>
                                  </m:sup>
                                </m:sSup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3!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‴</m:t>
                                    </m:r>
                                  </m:sup>
                                </m:sSup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4!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𝐼𝑉</m:t>
                                </m:r>
                              </m:sup>
                            </m:sSub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𝜊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             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p>
                                  <m:sSupPr>
                                    <m:ctrlP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sz="2400" b="1">
                                        <a:latin typeface="Cambria Math" panose="02040503050406030204" pitchFamily="18" charset="0"/>
                                      </a:rPr>
                                      <m:t>″</m:t>
                                    </m:r>
                                  </m:sup>
                                </m:sSup>
                              </m:e>
                              <m:sub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‴</m:t>
                                </m:r>
                              </m:sup>
                            </m:s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𝐼𝑉</m:t>
                                </m:r>
                              </m:sup>
                            </m:sSub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𝜊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Equating both sides: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;           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23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sz="240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m:rPr>
                          <m:nor/>
                        </m:rP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490" y="1218367"/>
                <a:ext cx="8473675" cy="5352761"/>
              </a:xfrm>
              <a:blipFill>
                <a:blip r:embed="rId3"/>
                <a:stretch>
                  <a:fillRect l="-10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4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B5B7CE8C-2479-43F1-A7B2-46648B9B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0104F7E-A9AC-4B54-B33E-5C0DC5BE0B1A}"/>
              </a:ext>
            </a:extLst>
          </p:cNvPr>
          <p:cNvSpPr/>
          <p:nvPr/>
        </p:nvSpPr>
        <p:spPr>
          <a:xfrm>
            <a:off x="993913" y="2107096"/>
            <a:ext cx="238539" cy="596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EA970C1-F481-4AC1-99F9-04FEA0244AC0}"/>
              </a:ext>
            </a:extLst>
          </p:cNvPr>
          <p:cNvSpPr/>
          <p:nvPr/>
        </p:nvSpPr>
        <p:spPr>
          <a:xfrm>
            <a:off x="6365461" y="2044565"/>
            <a:ext cx="1811130" cy="5963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C07CA07-965A-4281-9DA5-BCF44E5CA7A3}"/>
              </a:ext>
            </a:extLst>
          </p:cNvPr>
          <p:cNvSpPr/>
          <p:nvPr/>
        </p:nvSpPr>
        <p:spPr>
          <a:xfrm>
            <a:off x="1851875" y="1972079"/>
            <a:ext cx="323067" cy="73136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F212F82-F42F-4725-9914-08BA9E9F2438}"/>
              </a:ext>
            </a:extLst>
          </p:cNvPr>
          <p:cNvSpPr/>
          <p:nvPr/>
        </p:nvSpPr>
        <p:spPr>
          <a:xfrm>
            <a:off x="2846516" y="1972079"/>
            <a:ext cx="348973" cy="73136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7A6E251D-64C4-4947-80DD-5F66A497E3F1}"/>
              </a:ext>
            </a:extLst>
          </p:cNvPr>
          <p:cNvSpPr/>
          <p:nvPr/>
        </p:nvSpPr>
        <p:spPr>
          <a:xfrm>
            <a:off x="1126435" y="2703443"/>
            <a:ext cx="1709400" cy="59634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24779F95-E3E4-4347-A7F1-11A9D8F8F87B}"/>
              </a:ext>
            </a:extLst>
          </p:cNvPr>
          <p:cNvSpPr/>
          <p:nvPr/>
        </p:nvSpPr>
        <p:spPr>
          <a:xfrm>
            <a:off x="3497470" y="2703443"/>
            <a:ext cx="1604617" cy="59634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4178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Multi-Step Methods: Explicit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490" y="1218367"/>
                <a:ext cx="8473675" cy="535276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we have shown that effective approximation is: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𝑁𝑜𝑤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𝑒𝑥𝑎𝑐𝑡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″</m:t>
                              </m:r>
                            </m:sup>
                          </m:sSup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‴</m:t>
                              </m:r>
                            </m:sup>
                          </m:sSup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𝐼𝑉</m:t>
                          </m:r>
                        </m:sup>
                      </m:sSubSup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𝜊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𝐹𝑟𝑜𝑚</m:t>
                          </m:r>
                          <m: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𝑙𝑎𝑠𝑡</m:t>
                          </m:r>
                          <m: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𝑙𝑒𝑐𝑡𝑢𝑟𝑒</m:t>
                          </m:r>
                          <m:r>
                            <a:rPr lang="en-I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″</m:t>
                              </m:r>
                            </m:sup>
                          </m:sSup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‴</m:t>
                              </m:r>
                            </m:sup>
                          </m:sSup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Sup>
                        <m:sSubSup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𝐼𝑉</m:t>
                          </m:r>
                        </m:sup>
                      </m:sSubSup>
                      <m:r>
                        <a:rPr lang="en-US" sz="2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𝜊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0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Sup>
                        <m:sSubSup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𝐼𝑉</m:t>
                          </m:r>
                        </m:sup>
                      </m:sSubSup>
                      <m:r>
                        <a:rPr lang="en-US" sz="2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𝜊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𝐼𝑉</m:t>
                          </m:r>
                        </m:sup>
                      </m:sSubSup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𝜊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𝐼𝑉</m:t>
                          </m:r>
                        </m:sup>
                      </m:sSubSup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𝜊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𝐼𝑉</m:t>
                          </m:r>
                        </m:sup>
                      </m:sSubSup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𝜊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7663" indent="-347663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Local truncation error (LTE) of this method is O(</a:t>
                </a:r>
                <a:r>
                  <a:rPr lang="en-US" sz="20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2000" baseline="30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)!</a:t>
                </a:r>
              </a:p>
              <a:p>
                <a:pPr marL="347663" indent="-347663">
                  <a:lnSpc>
                    <a:spcPct val="10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method is non-self starting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or cannot be started with the given initial condition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0.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20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Why???</a:t>
                </a:r>
                <a:endParaRPr lang="en-US" sz="24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490" y="1218367"/>
                <a:ext cx="8473675" cy="5352761"/>
              </a:xfrm>
              <a:blipFill>
                <a:blip r:embed="rId3"/>
                <a:stretch>
                  <a:fillRect l="-1079" t="-911" b="-19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7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B5B7CE8C-2479-43F1-A7B2-46648B9B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4DF708F-1339-4EE1-A762-05E0729460A0}"/>
              </a:ext>
            </a:extLst>
          </p:cNvPr>
          <p:cNvSpPr/>
          <p:nvPr/>
        </p:nvSpPr>
        <p:spPr>
          <a:xfrm>
            <a:off x="2530060" y="2346469"/>
            <a:ext cx="3261139" cy="59634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664B5A1-D4E8-4A88-B25B-E203BC0C113E}"/>
              </a:ext>
            </a:extLst>
          </p:cNvPr>
          <p:cNvSpPr/>
          <p:nvPr/>
        </p:nvSpPr>
        <p:spPr>
          <a:xfrm>
            <a:off x="1270000" y="3596573"/>
            <a:ext cx="2520122" cy="59634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529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142322-DD72-4A16-B0D3-396677EF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24178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Multi-Step Methods: Explicit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C425F200-87C6-4246-93BA-F722123F4F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4490" y="1218367"/>
                <a:ext cx="8473675" cy="535276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𝐼𝑉</m:t>
                              </m:r>
                            </m:sup>
                          </m:sSubSup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𝐻𝑂𝑇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Applying the first mean value theorem for integrals: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𝐼𝑉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𝐼𝑉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𝐼𝑉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;         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𝜂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Therefore,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𝐼𝑉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𝐻𝑂𝑇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Global truncation error (GTE) of this method is O(</a:t>
                </a:r>
                <a:r>
                  <a:rPr lang="en-US" sz="20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2000" baseline="30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)!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method is always referred to with it’s order of accuracy of GTE!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Therefore, this is </a:t>
                </a:r>
                <a:r>
                  <a:rPr lang="en-US" sz="2000" b="1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sz="2000" b="1" i="1" baseline="300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rd</a:t>
                </a:r>
                <a:r>
                  <a:rPr lang="en-US" sz="2000" b="1" i="1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 Adams-</a:t>
                </a:r>
                <a:r>
                  <a:rPr lang="en-US" sz="2000" b="1" i="1" dirty="0" err="1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Bashforth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method!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25F200-87C6-4246-93BA-F722123F4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4490" y="1218367"/>
                <a:ext cx="8473675" cy="5352761"/>
              </a:xfrm>
              <a:blipFill>
                <a:blip r:embed="rId3"/>
                <a:stretch>
                  <a:fillRect l="-719" b="-13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2CEDC283-82E4-410A-83F9-2E2ED4C63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xmlns="" id="{0B373625-DCEF-4304-9025-A1B047F0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6200" y="-1206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B5B7CE8C-2479-43F1-A7B2-46648B9B3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3251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4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xmlns="" id="{B5B7CE8C-2479-43F1-A7B2-46648B9B3D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4800" y="3251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BB0B2862-ADE5-40EB-BC1C-0F8583B19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xmlns="" id="{FC1C73DD-DB88-4A1D-AB1C-B67FB0E9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A12CA8C3-3670-46A6-9340-72C34ED75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2712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9D582BB-929B-41E5-B64A-7FE457748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5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28134</TotalTime>
  <Words>1308</Words>
  <Application>Microsoft Office PowerPoint</Application>
  <PresentationFormat>On-screen Show (4:3)</PresentationFormat>
  <Paragraphs>623</Paragraphs>
  <Slides>57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MS Mincho</vt:lpstr>
      <vt:lpstr>Times New Roman</vt:lpstr>
      <vt:lpstr>Wingdings</vt:lpstr>
      <vt:lpstr>Office Theme</vt:lpstr>
      <vt:lpstr>Equation</vt:lpstr>
      <vt:lpstr>Ordinary Differential Equation</vt:lpstr>
      <vt:lpstr>ODE: Introduction</vt:lpstr>
      <vt:lpstr>ODE: Introduction</vt:lpstr>
      <vt:lpstr>ODE: Introduction</vt:lpstr>
      <vt:lpstr>Multi-Step Methods: Explicit</vt:lpstr>
      <vt:lpstr>Multi-Step Methods: Explicit</vt:lpstr>
      <vt:lpstr>Multi-Step Methods: Explicit</vt:lpstr>
      <vt:lpstr>Multi-Step Methods: Explicit</vt:lpstr>
      <vt:lpstr>Multi-Step Methods: Explicit</vt:lpstr>
      <vt:lpstr>Multi-Step Methods: Explicit</vt:lpstr>
      <vt:lpstr>Multi-Step Methods: Implicit</vt:lpstr>
      <vt:lpstr>Multi-Step Methods: Implicit</vt:lpstr>
      <vt:lpstr>Multi-Step Methods: Implicit</vt:lpstr>
      <vt:lpstr>Backward Difference Formulae (BDF)</vt:lpstr>
      <vt:lpstr>Backward Difference Formulae (BDF)</vt:lpstr>
      <vt:lpstr>Backward Difference Formulae (BDF)</vt:lpstr>
      <vt:lpstr>Backward Difference Formulae (BDF)</vt:lpstr>
      <vt:lpstr>Backward Difference Formulae (BDF)</vt:lpstr>
      <vt:lpstr>Generalized Multi-Step Methods</vt:lpstr>
      <vt:lpstr>Runge-Kutta (R-K) Methods</vt:lpstr>
      <vt:lpstr>Runge-Kutta (R-K) Methods</vt:lpstr>
      <vt:lpstr>Runge-Kutta (R-K) Methods</vt:lpstr>
      <vt:lpstr>Runge-Kutta (R-K) Methods</vt:lpstr>
      <vt:lpstr>Runge-Kutta (R-K) Methods</vt:lpstr>
      <vt:lpstr>Runge-Kutta (R-K) Methods</vt:lpstr>
      <vt:lpstr>Runge-Kutta (R-K) Methods</vt:lpstr>
      <vt:lpstr>Runge-Kutta (R-K) Methods</vt:lpstr>
      <vt:lpstr>Runge-Kutta Methods for Numerical Integration</vt:lpstr>
      <vt:lpstr>Heun’s Method: Predictor-Corrector</vt:lpstr>
      <vt:lpstr>Ordinary Differential Equation</vt:lpstr>
      <vt:lpstr>The Problem</vt:lpstr>
      <vt:lpstr>Application: Multi-Step Methods (explicit)</vt:lpstr>
      <vt:lpstr>Euler Forward</vt:lpstr>
      <vt:lpstr>Adams-Bashforth (2nd Order)</vt:lpstr>
      <vt:lpstr>Adams-Bashforth (3rd Order)</vt:lpstr>
      <vt:lpstr>Adams-Bashforth (4th Order)</vt:lpstr>
      <vt:lpstr>Euler Forward, Adams-Bashforth (2nd, 3rd and 4th Order)</vt:lpstr>
      <vt:lpstr>Observations: explicit multi-step methods</vt:lpstr>
      <vt:lpstr>Application: Multi-Step Methods (implicit)</vt:lpstr>
      <vt:lpstr>Euler Backward</vt:lpstr>
      <vt:lpstr>Trapezoidal Method</vt:lpstr>
      <vt:lpstr>Adams-Moulton (3rd Order)</vt:lpstr>
      <vt:lpstr>Adams-Moulton (4th Order)</vt:lpstr>
      <vt:lpstr>Euler Backward, Trapezoidal, Adams-Moulton (3rd and 4th Order)</vt:lpstr>
      <vt:lpstr>Observations: implicit multi-step methods</vt:lpstr>
      <vt:lpstr>Application: Backward Difference Formulae (BDF)</vt:lpstr>
      <vt:lpstr>BDF (1st and 2nd Order)</vt:lpstr>
      <vt:lpstr>BDF (3rd and 4th Order)</vt:lpstr>
      <vt:lpstr>BDF (5th and 6th Order)</vt:lpstr>
      <vt:lpstr>BDF (1st to 6th Order)</vt:lpstr>
      <vt:lpstr>Observations: BDF methods</vt:lpstr>
      <vt:lpstr>Applications: Runge-Kutta (R-K) Methods</vt:lpstr>
      <vt:lpstr>Runge-Kutta (R-K) Method (2nd Order)</vt:lpstr>
      <vt:lpstr>Runge-Kutta (R-K) Method (4th Order)</vt:lpstr>
      <vt:lpstr>Runge-Kutta (R-K) Method (4th Order)</vt:lpstr>
      <vt:lpstr>Runge-Kutta Methods (2nd and 4th Order)</vt:lpstr>
      <vt:lpstr>Applications: Summary of Concerns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ESO 208A: Computational Methods in Engineering  Lecture 1</dc:title>
  <dc:creator>sguha;abhas</dc:creator>
  <cp:lastModifiedBy>Abhas Singh</cp:lastModifiedBy>
  <cp:revision>749</cp:revision>
  <dcterms:created xsi:type="dcterms:W3CDTF">2018-04-30T11:42:59Z</dcterms:created>
  <dcterms:modified xsi:type="dcterms:W3CDTF">2019-10-31T10:39:15Z</dcterms:modified>
</cp:coreProperties>
</file>